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5" r:id="rId1"/>
    <p:sldMasterId id="2147484324" r:id="rId2"/>
    <p:sldMasterId id="2147484422" r:id="rId3"/>
    <p:sldMasterId id="2147486436" r:id="rId4"/>
    <p:sldMasterId id="2147486450" r:id="rId5"/>
  </p:sldMasterIdLst>
  <p:notesMasterIdLst>
    <p:notesMasterId r:id="rId35"/>
  </p:notesMasterIdLst>
  <p:handoutMasterIdLst>
    <p:handoutMasterId r:id="rId36"/>
  </p:handoutMasterIdLst>
  <p:sldIdLst>
    <p:sldId id="1283" r:id="rId6"/>
    <p:sldId id="1320" r:id="rId7"/>
    <p:sldId id="1319" r:id="rId8"/>
    <p:sldId id="1288" r:id="rId9"/>
    <p:sldId id="1317" r:id="rId10"/>
    <p:sldId id="1318" r:id="rId11"/>
    <p:sldId id="1292" r:id="rId12"/>
    <p:sldId id="1289" r:id="rId13"/>
    <p:sldId id="1290" r:id="rId14"/>
    <p:sldId id="1293" r:id="rId15"/>
    <p:sldId id="1322" r:id="rId16"/>
    <p:sldId id="1294" r:id="rId17"/>
    <p:sldId id="1295" r:id="rId18"/>
    <p:sldId id="1324" r:id="rId19"/>
    <p:sldId id="1297" r:id="rId20"/>
    <p:sldId id="1298" r:id="rId21"/>
    <p:sldId id="1299" r:id="rId22"/>
    <p:sldId id="1300" r:id="rId23"/>
    <p:sldId id="1301" r:id="rId24"/>
    <p:sldId id="1302" r:id="rId25"/>
    <p:sldId id="1303" r:id="rId26"/>
    <p:sldId id="1304" r:id="rId27"/>
    <p:sldId id="1323" r:id="rId28"/>
    <p:sldId id="1307" r:id="rId29"/>
    <p:sldId id="1308" r:id="rId30"/>
    <p:sldId id="1305" r:id="rId31"/>
    <p:sldId id="1306" r:id="rId32"/>
    <p:sldId id="1310" r:id="rId33"/>
    <p:sldId id="1311" r:id="rId34"/>
  </p:sldIdLst>
  <p:sldSz cx="12188825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200" kern="1200">
        <a:solidFill>
          <a:schemeClr val="hlink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200" kern="1200">
        <a:solidFill>
          <a:schemeClr val="hlink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200" kern="1200">
        <a:solidFill>
          <a:schemeClr val="hlink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200" kern="1200">
        <a:solidFill>
          <a:schemeClr val="hlink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00">
          <p15:clr>
            <a:srgbClr val="A4A3A4"/>
          </p15:clr>
        </p15:guide>
        <p15:guide id="2" orient="horz" pos="4128">
          <p15:clr>
            <a:srgbClr val="A4A3A4"/>
          </p15:clr>
        </p15:guide>
        <p15:guide id="3" orient="horz" pos="374">
          <p15:clr>
            <a:srgbClr val="A4A3A4"/>
          </p15:clr>
        </p15:guide>
        <p15:guide id="4" pos="383">
          <p15:clr>
            <a:srgbClr val="A4A3A4"/>
          </p15:clr>
        </p15:guide>
        <p15:guide id="5" pos="72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E7BAE"/>
    <a:srgbClr val="F33358"/>
    <a:srgbClr val="0E79AA"/>
    <a:srgbClr val="CC6600"/>
    <a:srgbClr val="FF9900"/>
    <a:srgbClr val="3F5A1C"/>
    <a:srgbClr val="2B3682"/>
    <a:srgbClr val="8652E0"/>
    <a:srgbClr val="468D79"/>
    <a:srgbClr val="468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83" autoAdjust="0"/>
    <p:restoredTop sz="88923" autoAdjust="0"/>
  </p:normalViewPr>
  <p:slideViewPr>
    <p:cSldViewPr>
      <p:cViewPr varScale="1">
        <p:scale>
          <a:sx n="83" d="100"/>
          <a:sy n="83" d="100"/>
        </p:scale>
        <p:origin x="672" y="90"/>
      </p:cViewPr>
      <p:guideLst>
        <p:guide orient="horz" pos="1200"/>
        <p:guide orient="horz" pos="4128"/>
        <p:guide orient="horz" pos="374"/>
        <p:guide pos="383"/>
        <p:guide pos="7295"/>
      </p:guideLst>
    </p:cSldViewPr>
  </p:slideViewPr>
  <p:outlineViewPr>
    <p:cViewPr>
      <p:scale>
        <a:sx n="33" d="100"/>
        <a:sy n="33" d="100"/>
      </p:scale>
      <p:origin x="36" y="49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2914" y="-7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35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35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6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3038475" cy="4635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08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35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35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4425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14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3038475" cy="4635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31263"/>
            <a:ext cx="3038475" cy="4635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cs typeface="Arial" charset="0"/>
              </a:defRPr>
            </a:lvl1pPr>
          </a:lstStyle>
          <a:p>
            <a:fld id="{8592375B-78DC-C04C-8DCF-95F7767D1F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03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2375B-78DC-C04C-8DCF-95F7767D1FF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06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2375B-78DC-C04C-8DCF-95F7767D1FF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16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2375B-78DC-C04C-8DCF-95F7767D1FF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11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2375B-78DC-C04C-8DCF-95F7767D1FF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57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2375B-78DC-C04C-8DCF-95F7767D1FF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56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2375B-78DC-C04C-8DCF-95F7767D1FF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716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366713" y="1050925"/>
            <a:ext cx="1145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103341" tIns="51669" rIns="103341" bIns="51669"/>
          <a:lstStyle/>
          <a:p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black">
          <a:xfrm>
            <a:off x="242888" y="6462713"/>
            <a:ext cx="1828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058" tIns="52030" rIns="104058" bIns="52030"/>
          <a:lstStyle/>
          <a:p>
            <a:pPr eaLnBrk="1" hangingPunct="1"/>
            <a:r>
              <a:rPr lang="en-US" sz="900">
                <a:solidFill>
                  <a:srgbClr val="000000"/>
                </a:solidFill>
              </a:rPr>
              <a:t>© 2014 IBM Corporation</a:t>
            </a:r>
            <a:endParaRPr lang="en-US" sz="2000">
              <a:solidFill>
                <a:srgbClr val="000000"/>
              </a:solidFill>
            </a:endParaRPr>
          </a:p>
        </p:txBody>
      </p:sp>
      <p:pic>
        <p:nvPicPr>
          <p:cNvPr id="6" name="Picture 43" descr="37-degree-pos-tri-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 b="24518"/>
          <a:stretch>
            <a:fillRect/>
          </a:stretch>
        </p:blipFill>
        <p:spPr bwMode="auto">
          <a:xfrm>
            <a:off x="6281738" y="1592263"/>
            <a:ext cx="5907087" cy="527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8" descr="blue-logo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925" y="673100"/>
            <a:ext cx="611188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357" y="528640"/>
            <a:ext cx="10356269" cy="530225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 sz="1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8643" name="Rectangle 35"/>
          <p:cNvSpPr>
            <a:spLocks noGrp="1" noChangeArrowheads="1"/>
          </p:cNvSpPr>
          <p:nvPr>
            <p:ph type="ctrTitle"/>
          </p:nvPr>
        </p:nvSpPr>
        <p:spPr>
          <a:xfrm>
            <a:off x="186219" y="1235079"/>
            <a:ext cx="9198755" cy="2193925"/>
          </a:xfrm>
        </p:spPr>
        <p:txBody>
          <a:bodyPr anchor="b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6614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auto">
          <a:xfrm>
            <a:off x="11352213" y="6553200"/>
            <a:ext cx="342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1" tIns="46036" rIns="92071" bIns="46036"/>
          <a:lstStyle/>
          <a:p>
            <a:pPr eaLnBrk="1" hangingPunct="1">
              <a:lnSpc>
                <a:spcPct val="90000"/>
              </a:lnSpc>
            </a:pPr>
            <a:fld id="{7C8637F5-2BF4-C843-B2B6-D7A853A85E1C}" type="slidenum">
              <a:rPr lang="en-US" sz="800">
                <a:solidFill>
                  <a:srgbClr val="83D1F5"/>
                </a:solidFill>
                <a:cs typeface="Arial" charset="0"/>
              </a:rPr>
              <a:pPr eaLnBrk="1" hangingPunct="1">
                <a:lnSpc>
                  <a:spcPct val="90000"/>
                </a:lnSpc>
              </a:pPr>
              <a:t>‹#›</a:t>
            </a:fld>
            <a:endParaRPr lang="en-US" sz="800">
              <a:solidFill>
                <a:srgbClr val="83D1F5"/>
              </a:solidFill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endParaRPr lang="en-US" sz="800">
              <a:solidFill>
                <a:srgbClr val="83D1F5"/>
              </a:solidFill>
              <a:cs typeface="Arial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12067" y="1874839"/>
            <a:ext cx="11478502" cy="4479925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36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11352213" y="6553200"/>
            <a:ext cx="342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1" tIns="46036" rIns="92071" bIns="46036"/>
          <a:lstStyle/>
          <a:p>
            <a:pPr eaLnBrk="1" hangingPunct="1">
              <a:lnSpc>
                <a:spcPct val="90000"/>
              </a:lnSpc>
            </a:pPr>
            <a:fld id="{54A79E9B-FE2F-C74F-942E-711B712E6027}" type="slidenum">
              <a:rPr lang="en-US" sz="800">
                <a:solidFill>
                  <a:srgbClr val="83D1F5"/>
                </a:solidFill>
                <a:cs typeface="Arial" charset="0"/>
              </a:rPr>
              <a:pPr eaLnBrk="1" hangingPunct="1">
                <a:lnSpc>
                  <a:spcPct val="90000"/>
                </a:lnSpc>
              </a:pPr>
              <a:t>‹#›</a:t>
            </a:fld>
            <a:endParaRPr lang="en-US" sz="800">
              <a:solidFill>
                <a:srgbClr val="83D1F5"/>
              </a:solidFill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endParaRPr lang="en-US" sz="800">
              <a:solidFill>
                <a:srgbClr val="83D1F5"/>
              </a:solidFill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18838A-29A2-9548-8949-5B82DC96D1D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10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8"/>
            <a:ext cx="1036050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93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903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3"/>
            <a:ext cx="10360501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02322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3354" y="1874839"/>
            <a:ext cx="5688118" cy="4479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4620" y="1874839"/>
            <a:ext cx="5688118" cy="4479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30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87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86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201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366713" y="1050925"/>
            <a:ext cx="1145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103341" tIns="51669" rIns="103341" bIns="51669"/>
          <a:lstStyle/>
          <a:p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black">
          <a:xfrm>
            <a:off x="242888" y="6462713"/>
            <a:ext cx="1828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058" tIns="52030" rIns="104058" bIns="52030"/>
          <a:lstStyle/>
          <a:p>
            <a:pPr eaLnBrk="1" hangingPunct="1"/>
            <a:r>
              <a:rPr lang="en-US" sz="900">
                <a:solidFill>
                  <a:srgbClr val="000000"/>
                </a:solidFill>
              </a:rPr>
              <a:t>© 2014 IBM Corporation</a:t>
            </a:r>
            <a:endParaRPr lang="en-US" sz="2000">
              <a:solidFill>
                <a:srgbClr val="000000"/>
              </a:solidFill>
            </a:endParaRPr>
          </a:p>
        </p:txBody>
      </p:sp>
      <p:pic>
        <p:nvPicPr>
          <p:cNvPr id="6" name="Picture 38" descr="blue-logo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925" y="673100"/>
            <a:ext cx="611188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53" b="32227"/>
          <a:stretch>
            <a:fillRect/>
          </a:stretch>
        </p:blipFill>
        <p:spPr bwMode="auto">
          <a:xfrm>
            <a:off x="7318375" y="1703388"/>
            <a:ext cx="4870450" cy="515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357" y="528640"/>
            <a:ext cx="10356269" cy="530225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 sz="1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8643" name="Rectangle 35"/>
          <p:cNvSpPr>
            <a:spLocks noGrp="1" noChangeArrowheads="1"/>
          </p:cNvSpPr>
          <p:nvPr>
            <p:ph type="ctrTitle"/>
          </p:nvPr>
        </p:nvSpPr>
        <p:spPr>
          <a:xfrm>
            <a:off x="186219" y="1235079"/>
            <a:ext cx="9198755" cy="2193925"/>
          </a:xfrm>
        </p:spPr>
        <p:txBody>
          <a:bodyPr anchor="b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2521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3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3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55471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73815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295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27892" y="593725"/>
            <a:ext cx="2894846" cy="57610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3355" y="593725"/>
            <a:ext cx="8481391" cy="57610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918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54" y="593725"/>
            <a:ext cx="11579384" cy="11890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43354" y="1874839"/>
            <a:ext cx="5688118" cy="4479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4620" y="1874839"/>
            <a:ext cx="5688118" cy="4479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378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54" y="593725"/>
            <a:ext cx="11579384" cy="11890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43354" y="1874838"/>
            <a:ext cx="11579384" cy="2163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3354" y="4191003"/>
            <a:ext cx="11579384" cy="2163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192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54" y="593725"/>
            <a:ext cx="11579384" cy="11890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43354" y="1874839"/>
            <a:ext cx="11579384" cy="4479925"/>
          </a:xfrm>
        </p:spPr>
        <p:txBody>
          <a:bodyPr/>
          <a:lstStyle/>
          <a:p>
            <a:pPr lv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347213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43354" y="593725"/>
            <a:ext cx="11579384" cy="11890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43354" y="1874838"/>
            <a:ext cx="5688118" cy="2163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34620" y="1874838"/>
            <a:ext cx="5688118" cy="2163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243354" y="4191003"/>
            <a:ext cx="5688118" cy="2163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4620" y="4191003"/>
            <a:ext cx="5688118" cy="2163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3624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54" y="593725"/>
            <a:ext cx="11579384" cy="11890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43354" y="1874839"/>
            <a:ext cx="5688118" cy="4479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34620" y="1874838"/>
            <a:ext cx="5688118" cy="2163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34620" y="4191003"/>
            <a:ext cx="5688118" cy="2163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5294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7B36-E170-A74E-B6E9-A6780195406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487F-7C3E-6246-8CA9-C7971A14F09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2217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808AB4-44AA-2341-ADC6-EC2A54FF01F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IBM Confidential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2014-03-19</a:t>
            </a:r>
          </a:p>
        </p:txBody>
      </p:sp>
    </p:spTree>
    <p:extLst>
      <p:ext uri="{BB962C8B-B14F-4D97-AF65-F5344CB8AC3E}">
        <p14:creationId xmlns:p14="http://schemas.microsoft.com/office/powerpoint/2010/main" val="2759053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7B36-E170-A74E-B6E9-A6780195406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487F-7C3E-6246-8CA9-C7971A14F09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38681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7B36-E170-A74E-B6E9-A6780195406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487F-7C3E-6246-8CA9-C7971A14F09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59354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7B36-E170-A74E-B6E9-A6780195406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487F-7C3E-6246-8CA9-C7971A14F09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26883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7B36-E170-A74E-B6E9-A6780195406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487F-7C3E-6246-8CA9-C7971A14F09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91245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7B36-E170-A74E-B6E9-A6780195406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487F-7C3E-6246-8CA9-C7971A14F09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13529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7B36-E170-A74E-B6E9-A6780195406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487F-7C3E-6246-8CA9-C7971A14F09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81506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7B36-E170-A74E-B6E9-A6780195406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487F-7C3E-6246-8CA9-C7971A14F09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73103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7B36-E170-A74E-B6E9-A6780195406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487F-7C3E-6246-8CA9-C7971A14F09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0785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7B36-E170-A74E-B6E9-A6780195406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487F-7C3E-6246-8CA9-C7971A14F09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3593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7B36-E170-A74E-B6E9-A6780195406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E487F-7C3E-6246-8CA9-C7971A14F09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0181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8" descr="Intelligent_Security_ppt_1021-0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" t="261" r="220" b="43800"/>
          <a:stretch>
            <a:fillRect/>
          </a:stretch>
        </p:blipFill>
        <p:spPr bwMode="auto">
          <a:xfrm>
            <a:off x="0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0" y="2239107"/>
            <a:ext cx="12188825" cy="2309448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12700">
            <a:noFill/>
            <a:miter lim="800000"/>
            <a:headEnd/>
            <a:tailEnd/>
          </a:ln>
          <a:effectLst>
            <a:glow rad="228600">
              <a:srgbClr val="83D1F5">
                <a:lumMod val="75000"/>
                <a:alpha val="40000"/>
              </a:srgbClr>
            </a:glow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 wrap="none" anchor="ctr"/>
          <a:lstStyle>
            <a:lvl1pPr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sz="1800" smtClean="0">
              <a:solidFill>
                <a:srgbClr val="FFFFFF"/>
              </a:solidFill>
              <a:ea typeface="MS PGothic" charset="0"/>
              <a:cs typeface="MS PGothic" charset="0"/>
            </a:endParaRPr>
          </a:p>
        </p:txBody>
      </p:sp>
      <p:pic>
        <p:nvPicPr>
          <p:cNvPr id="5" name="Picture 6" descr="C:\Users\kskap\Desktop\Archive\IBM_DemandGen_SecurityDEF-Layered_Final_09292011 (2)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492375"/>
            <a:ext cx="1768475" cy="176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5974" y="2780910"/>
            <a:ext cx="8929239" cy="1296180"/>
          </a:xfrm>
        </p:spPr>
        <p:txBody>
          <a:bodyPr anchor="ctr"/>
          <a:lstStyle>
            <a:lvl1pPr>
              <a:defRPr sz="4000" b="1">
                <a:solidFill>
                  <a:schemeClr val="bg1"/>
                </a:solidFill>
                <a:latin typeface="Corbe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C342BC4-B28F-DE4D-AE6A-1C70941E52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74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3038" indent="-173038"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■"/>
              <a:defRPr b="1"/>
            </a:lvl1pPr>
            <a:lvl3pPr>
              <a:defRPr sz="1400"/>
            </a:lvl3pPr>
            <a:lvl4pPr marL="1165225" indent="-136525">
              <a:buClrTx/>
              <a:buFont typeface="Arial" pitchFamily="34" charset="0"/>
              <a:buChar char="•"/>
              <a:defRPr sz="1200"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7BFB79-AB81-4584-93D3-259E0094EBD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746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4" y="4406904"/>
            <a:ext cx="10360503" cy="1362075"/>
          </a:xfrm>
        </p:spPr>
        <p:txBody>
          <a:bodyPr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4" y="2906713"/>
            <a:ext cx="10360503" cy="1500187"/>
          </a:xfrm>
        </p:spPr>
        <p:txBody>
          <a:bodyPr anchor="b"/>
          <a:lstStyle>
            <a:lvl1pPr marL="0" indent="0">
              <a:buNone/>
              <a:defRPr sz="2300"/>
            </a:lvl1pPr>
            <a:lvl2pPr marL="516702" indent="0">
              <a:buNone/>
              <a:defRPr sz="2000"/>
            </a:lvl2pPr>
            <a:lvl3pPr marL="1033405" indent="0">
              <a:buNone/>
              <a:defRPr sz="1800"/>
            </a:lvl3pPr>
            <a:lvl4pPr marL="1550107" indent="0">
              <a:buNone/>
              <a:defRPr sz="1600"/>
            </a:lvl4pPr>
            <a:lvl5pPr marL="2066810" indent="0">
              <a:buNone/>
              <a:defRPr sz="1600"/>
            </a:lvl5pPr>
            <a:lvl6pPr marL="2583513" indent="0">
              <a:buNone/>
              <a:defRPr sz="1600"/>
            </a:lvl6pPr>
            <a:lvl7pPr marL="3100215" indent="0">
              <a:buNone/>
              <a:defRPr sz="1600"/>
            </a:lvl7pPr>
            <a:lvl8pPr marL="3616918" indent="0">
              <a:buNone/>
              <a:defRPr sz="1600"/>
            </a:lvl8pPr>
            <a:lvl9pPr marL="413362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C04E56-075F-934A-9E18-C41D499305C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IBM Confidential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2014-03-19</a:t>
            </a:r>
          </a:p>
        </p:txBody>
      </p:sp>
    </p:spTree>
    <p:extLst>
      <p:ext uri="{BB962C8B-B14F-4D97-AF65-F5344CB8AC3E}">
        <p14:creationId xmlns:p14="http://schemas.microsoft.com/office/powerpoint/2010/main" val="2444768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3355" y="1874842"/>
            <a:ext cx="5688118" cy="4479925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4620" y="1874842"/>
            <a:ext cx="5688118" cy="4479925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4108FB-1FF0-6145-8EB0-1A4233111B6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IBM Confidential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2014-03-19</a:t>
            </a:r>
          </a:p>
        </p:txBody>
      </p:sp>
    </p:spTree>
    <p:extLst>
      <p:ext uri="{BB962C8B-B14F-4D97-AF65-F5344CB8AC3E}">
        <p14:creationId xmlns:p14="http://schemas.microsoft.com/office/powerpoint/2010/main" val="3721374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71E83D-B060-104D-BD67-A02454EE5AD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IBM Confidential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2014-03-19</a:t>
            </a:r>
          </a:p>
        </p:txBody>
      </p:sp>
    </p:spTree>
    <p:extLst>
      <p:ext uri="{BB962C8B-B14F-4D97-AF65-F5344CB8AC3E}">
        <p14:creationId xmlns:p14="http://schemas.microsoft.com/office/powerpoint/2010/main" val="56740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9DB310-D08B-4548-BC6F-ABF2005AF35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IBM Confidential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2014-03-19</a:t>
            </a:r>
          </a:p>
        </p:txBody>
      </p:sp>
    </p:spTree>
    <p:extLst>
      <p:ext uri="{BB962C8B-B14F-4D97-AF65-F5344CB8AC3E}">
        <p14:creationId xmlns:p14="http://schemas.microsoft.com/office/powerpoint/2010/main" val="66289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8" descr="IVT_PPT_Cover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693863"/>
            <a:ext cx="7688262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22"/>
          <p:cNvGrpSpPr>
            <a:grpSpLocks/>
          </p:cNvGrpSpPr>
          <p:nvPr userDrawn="1"/>
        </p:nvGrpSpPr>
        <p:grpSpPr bwMode="auto">
          <a:xfrm>
            <a:off x="0" y="0"/>
            <a:ext cx="12188825" cy="1419225"/>
            <a:chOff x="0" y="0"/>
            <a:chExt cx="12188825" cy="1419765"/>
          </a:xfrm>
        </p:grpSpPr>
        <p:sp>
          <p:nvSpPr>
            <p:cNvPr id="6" name="Rectangle 20"/>
            <p:cNvSpPr>
              <a:spLocks noChangeArrowheads="1"/>
            </p:cNvSpPr>
            <p:nvPr userDrawn="1"/>
          </p:nvSpPr>
          <p:spPr bwMode="auto">
            <a:xfrm>
              <a:off x="0" y="0"/>
              <a:ext cx="12188825" cy="1303834"/>
            </a:xfrm>
            <a:prstGeom prst="rect">
              <a:avLst/>
            </a:prstGeom>
            <a:solidFill>
              <a:srgbClr val="0019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hlink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hlink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hlink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hlink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hlink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hlink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hlink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hlink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200">
                  <a:solidFill>
                    <a:schemeClr val="hlink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50000"/>
                </a:spcBef>
                <a:buClr>
                  <a:srgbClr val="4D4D4D"/>
                </a:buClr>
                <a:defRPr/>
              </a:pPr>
              <a:endParaRPr lang="en-US" altLang="en-US" sz="1600" b="1" smtClean="0">
                <a:solidFill>
                  <a:srgbClr val="0000FF"/>
                </a:solidFill>
                <a:cs typeface="+mn-cs"/>
              </a:endParaRPr>
            </a:p>
          </p:txBody>
        </p:sp>
        <p:pic>
          <p:nvPicPr>
            <p:cNvPr id="7" name="Picture 21" descr="GTO2014.png"/>
            <p:cNvPicPr>
              <a:picLocks noChangeAspect="1"/>
            </p:cNvPicPr>
            <p:nvPr userDrawn="1"/>
          </p:nvPicPr>
          <p:blipFill>
            <a:blip r:embed="rId3" cstate="email">
              <a:lum brigh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94" y="1102571"/>
              <a:ext cx="4031311" cy="317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7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12066" y="1417639"/>
            <a:ext cx="11070336" cy="2011363"/>
          </a:xfrm>
        </p:spPr>
        <p:txBody>
          <a:bodyPr anchor="b"/>
          <a:lstStyle>
            <a:lvl1pPr>
              <a:defRPr sz="3500">
                <a:solidFill>
                  <a:srgbClr val="83D1F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12099" y="4760497"/>
            <a:ext cx="10266045" cy="530225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 sz="1600"/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31223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ags" Target="../tags/tag1.xml"/><Relationship Id="rId3" Type="http://schemas.openxmlformats.org/officeDocument/2006/relationships/slideLayout" Target="../slideLayouts/slideLayout15.xml"/><Relationship Id="rId21" Type="http://schemas.openxmlformats.org/officeDocument/2006/relationships/tags" Target="../tags/tag4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ags" Target="../tags/tag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22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tags" Target="../tags/tag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2888" y="1874838"/>
            <a:ext cx="11579225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3355" tIns="51677" rIns="103355" bIns="516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51" name="Line 4"/>
          <p:cNvSpPr>
            <a:spLocks noChangeShapeType="1"/>
          </p:cNvSpPr>
          <p:nvPr/>
        </p:nvSpPr>
        <p:spPr bwMode="auto">
          <a:xfrm flipV="1">
            <a:off x="366713" y="549275"/>
            <a:ext cx="1145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103355" tIns="51677" rIns="103355" bIns="51677"/>
          <a:lstStyle/>
          <a:p>
            <a:endParaRPr lang="en-US"/>
          </a:p>
        </p:txBody>
      </p:sp>
      <p:sp>
        <p:nvSpPr>
          <p:cNvPr id="5124" name="Rectangle 6"/>
          <p:cNvSpPr>
            <a:spLocks noChangeArrowheads="1"/>
          </p:cNvSpPr>
          <p:nvPr/>
        </p:nvSpPr>
        <p:spPr bwMode="black">
          <a:xfrm>
            <a:off x="10117138" y="6537325"/>
            <a:ext cx="1828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072" tIns="52037" rIns="104072" bIns="52037"/>
          <a:lstStyle/>
          <a:p>
            <a:pPr algn="r" eaLnBrk="1" hangingPunct="1"/>
            <a:r>
              <a:rPr lang="en-US" sz="800">
                <a:solidFill>
                  <a:srgbClr val="000000"/>
                </a:solidFill>
              </a:rPr>
              <a:t>© 2014 IBM Corporation</a:t>
            </a:r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242888" y="6537325"/>
            <a:ext cx="48895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4072" tIns="52037" rIns="104072" bIns="52037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solidFill>
                  <a:srgbClr val="000000"/>
                </a:solidFill>
                <a:cs typeface="Arial" charset="0"/>
              </a:defRPr>
            </a:lvl1pPr>
          </a:lstStyle>
          <a:p>
            <a:fld id="{F9112F12-4452-FC4F-B733-4386737BA00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7592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71688" y="6537325"/>
            <a:ext cx="792321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4072" tIns="52037" rIns="104072" bIns="52037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IBM Confidential</a:t>
            </a:r>
          </a:p>
        </p:txBody>
      </p:sp>
      <p:sp>
        <p:nvSpPr>
          <p:cNvPr id="6759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838" y="6537325"/>
            <a:ext cx="133985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4072" tIns="52037" rIns="104072" bIns="52037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2014-03-19</a:t>
            </a:r>
          </a:p>
        </p:txBody>
      </p:sp>
      <p:sp>
        <p:nvSpPr>
          <p:cNvPr id="205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42888" y="593725"/>
            <a:ext cx="115792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3355" tIns="51677" rIns="103355" bIns="516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057" name="Picture 14" descr="blue-logo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925" y="165100"/>
            <a:ext cx="611188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430" r:id="rId1"/>
    <p:sldLayoutId id="2147486431" r:id="rId2"/>
    <p:sldLayoutId id="2147486403" r:id="rId3"/>
    <p:sldLayoutId id="2147486432" r:id="rId4"/>
    <p:sldLayoutId id="2147486404" r:id="rId5"/>
    <p:sldLayoutId id="2147486405" r:id="rId6"/>
    <p:sldLayoutId id="2147486406" r:id="rId7"/>
    <p:sldLayoutId id="2147486407" r:id="rId8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516773" algn="l" rtl="0" fontAlgn="base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Arial" charset="0"/>
        </a:defRPr>
      </a:lvl6pPr>
      <a:lvl7pPr marL="1033546" algn="l" rtl="0" fontAlgn="base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Arial" charset="0"/>
        </a:defRPr>
      </a:lvl7pPr>
      <a:lvl8pPr marL="1550319" algn="l" rtl="0" fontAlgn="base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Arial" charset="0"/>
        </a:defRPr>
      </a:lvl8pPr>
      <a:lvl9pPr marL="2067093" algn="l" rtl="0" fontAlgn="base">
        <a:lnSpc>
          <a:spcPct val="90000"/>
        </a:lnSpc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Arial" charset="0"/>
        </a:defRPr>
      </a:lvl9pPr>
    </p:titleStyle>
    <p:bodyStyle>
      <a:lvl1pPr marL="195263" indent="-195263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charset="0"/>
        <a:buChar char="§"/>
        <a:defRPr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84150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–"/>
        <a:defRPr>
          <a:solidFill>
            <a:schemeClr val="tx1"/>
          </a:solidFill>
          <a:latin typeface="+mn-lt"/>
          <a:ea typeface="ＭＳ Ｐゴシック" charset="0"/>
        </a:defRPr>
      </a:lvl2pPr>
      <a:lvl3pPr marL="966788" indent="-195263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  <a:ea typeface="ＭＳ Ｐゴシック" charset="0"/>
        </a:defRPr>
      </a:lvl3pPr>
      <a:lvl4pPr marL="1358900" indent="-195263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defRPr>
          <a:solidFill>
            <a:schemeClr val="bg1"/>
          </a:solidFill>
          <a:latin typeface="+mn-lt"/>
          <a:ea typeface="ＭＳ Ｐゴシック" charset="0"/>
        </a:defRPr>
      </a:lvl4pPr>
      <a:lvl5pPr marL="1739900" indent="-18415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»"/>
        <a:defRPr>
          <a:solidFill>
            <a:schemeClr val="bg1"/>
          </a:solidFill>
          <a:latin typeface="+mn-lt"/>
          <a:ea typeface="ＭＳ Ｐゴシック" charset="0"/>
        </a:defRPr>
      </a:lvl5pPr>
      <a:lvl6pPr marL="2257294" indent="-18481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800">
          <a:solidFill>
            <a:schemeClr val="bg1"/>
          </a:solidFill>
          <a:latin typeface="+mn-lt"/>
        </a:defRPr>
      </a:lvl6pPr>
      <a:lvl7pPr marL="2774067" indent="-18481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800">
          <a:solidFill>
            <a:schemeClr val="bg1"/>
          </a:solidFill>
          <a:latin typeface="+mn-lt"/>
        </a:defRPr>
      </a:lvl7pPr>
      <a:lvl8pPr marL="3290840" indent="-18481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800">
          <a:solidFill>
            <a:schemeClr val="bg1"/>
          </a:solidFill>
          <a:latin typeface="+mn-lt"/>
        </a:defRPr>
      </a:lvl8pPr>
      <a:lvl9pPr marL="3807613" indent="-18481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8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3354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6773" algn="l" defTabSz="103354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3546" algn="l" defTabSz="103354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0319" algn="l" defTabSz="103354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67093" algn="l" defTabSz="103354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83866" algn="l" defTabSz="103354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00639" algn="l" defTabSz="103354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7412" algn="l" defTabSz="103354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34185" algn="l" defTabSz="103354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19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8" descr="IBM_100412-01.png"/>
          <p:cNvPicPr preferRelativeResize="0"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4863" y="187325"/>
            <a:ext cx="6191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2763" y="1874838"/>
            <a:ext cx="11453812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36" tIns="45719" rIns="91436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11158538" y="6537325"/>
            <a:ext cx="48895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1" tIns="46036" rIns="92071" bIns="4603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rgbClr val="83D1F5"/>
                </a:solidFill>
                <a:cs typeface="Arial" charset="0"/>
              </a:defRPr>
            </a:lvl1pPr>
          </a:lstStyle>
          <a:p>
            <a:fld id="{482EB218-8169-E648-9962-C11734B501E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07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593725"/>
            <a:ext cx="11318875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36" tIns="45719" rIns="91436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342" name="Rectangle 10"/>
          <p:cNvSpPr>
            <a:spLocks noChangeArrowheads="1"/>
          </p:cNvSpPr>
          <p:nvPr/>
        </p:nvSpPr>
        <p:spPr bwMode="auto">
          <a:xfrm>
            <a:off x="0" y="0"/>
            <a:ext cx="6064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endParaRPr lang="en-US" altLang="en-US" sz="2300" smtClean="0">
              <a:solidFill>
                <a:srgbClr val="7889FB"/>
              </a:solidFill>
              <a:cs typeface="+mn-cs"/>
            </a:endParaRPr>
          </a:p>
        </p:txBody>
      </p:sp>
      <p:sp>
        <p:nvSpPr>
          <p:cNvPr id="14343" name="Rectangle 12"/>
          <p:cNvSpPr>
            <a:spLocks noChangeArrowheads="1"/>
          </p:cNvSpPr>
          <p:nvPr/>
        </p:nvSpPr>
        <p:spPr bwMode="auto">
          <a:xfrm>
            <a:off x="512763" y="6537325"/>
            <a:ext cx="611981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1" tIns="46036" rIns="92071" bIns="46036"/>
          <a:lstStyle/>
          <a:p>
            <a:pPr eaLnBrk="1" hangingPunct="1"/>
            <a:r>
              <a:rPr lang="en-US" altLang="zh-CN" sz="800">
                <a:solidFill>
                  <a:srgbClr val="FFFFFF"/>
                </a:solidFill>
                <a:cs typeface="Arial" charset="0"/>
              </a:rPr>
              <a:t>Global Technology Outlook 2014  -  Integrated Briefing  -  </a:t>
            </a:r>
            <a:r>
              <a:rPr lang="en-US" sz="800">
                <a:solidFill>
                  <a:srgbClr val="FFFFFF"/>
                </a:solidFill>
                <a:cs typeface="Arial" charset="0"/>
              </a:rPr>
              <a:t>© 2014 IBM Corporation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33" r:id="rId1"/>
    <p:sldLayoutId id="2147486434" r:id="rId2"/>
    <p:sldLayoutId id="2147486435" r:id="rId3"/>
    <p:sldLayoutId id="2147486408" r:id="rId4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300">
          <a:solidFill>
            <a:srgbClr val="83D1F5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300">
          <a:solidFill>
            <a:srgbClr val="83D1F5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300">
          <a:solidFill>
            <a:srgbClr val="83D1F5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300">
          <a:solidFill>
            <a:srgbClr val="83D1F5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300">
          <a:solidFill>
            <a:srgbClr val="83D1F5"/>
          </a:solidFill>
          <a:latin typeface="Arial" charset="0"/>
          <a:ea typeface="ＭＳ Ｐゴシック" charset="0"/>
          <a:cs typeface="Arial" charset="0"/>
        </a:defRPr>
      </a:lvl5pPr>
      <a:lvl6pPr marL="457181" algn="l" rtl="0" fontAlgn="base">
        <a:lnSpc>
          <a:spcPct val="90000"/>
        </a:lnSpc>
        <a:spcBef>
          <a:spcPct val="0"/>
        </a:spcBef>
        <a:spcAft>
          <a:spcPct val="0"/>
        </a:spcAft>
        <a:defRPr sz="2300">
          <a:solidFill>
            <a:schemeClr val="hlink"/>
          </a:solidFill>
          <a:latin typeface="Arial" charset="0"/>
          <a:cs typeface="Arial" charset="0"/>
        </a:defRPr>
      </a:lvl6pPr>
      <a:lvl7pPr marL="914361" algn="l" rtl="0" fontAlgn="base">
        <a:lnSpc>
          <a:spcPct val="90000"/>
        </a:lnSpc>
        <a:spcBef>
          <a:spcPct val="0"/>
        </a:spcBef>
        <a:spcAft>
          <a:spcPct val="0"/>
        </a:spcAft>
        <a:defRPr sz="2300">
          <a:solidFill>
            <a:schemeClr val="hlink"/>
          </a:solidFill>
          <a:latin typeface="Arial" charset="0"/>
          <a:cs typeface="Arial" charset="0"/>
        </a:defRPr>
      </a:lvl7pPr>
      <a:lvl8pPr marL="1371543" algn="l" rtl="0" fontAlgn="base">
        <a:lnSpc>
          <a:spcPct val="90000"/>
        </a:lnSpc>
        <a:spcBef>
          <a:spcPct val="0"/>
        </a:spcBef>
        <a:spcAft>
          <a:spcPct val="0"/>
        </a:spcAft>
        <a:defRPr sz="2300">
          <a:solidFill>
            <a:schemeClr val="hlink"/>
          </a:solidFill>
          <a:latin typeface="Arial" charset="0"/>
          <a:cs typeface="Arial" charset="0"/>
        </a:defRPr>
      </a:lvl8pPr>
      <a:lvl9pPr marL="1828724" algn="l" rtl="0" fontAlgn="base">
        <a:lnSpc>
          <a:spcPct val="90000"/>
        </a:lnSpc>
        <a:spcBef>
          <a:spcPct val="0"/>
        </a:spcBef>
        <a:spcAft>
          <a:spcPct val="0"/>
        </a:spcAft>
        <a:defRPr sz="2300">
          <a:solidFill>
            <a:schemeClr val="hlink"/>
          </a:solidFill>
          <a:latin typeface="Arial" charset="0"/>
          <a:cs typeface="Arial" charset="0"/>
        </a:defRPr>
      </a:lvl9pPr>
    </p:titleStyle>
    <p:bodyStyle>
      <a:lvl1pPr marL="171450" indent="-171450" algn="l" rtl="0" eaLnBrk="0" fontAlgn="base" hangingPunct="0">
        <a:spcBef>
          <a:spcPts val="1000"/>
        </a:spcBef>
        <a:spcAft>
          <a:spcPct val="0"/>
        </a:spcAft>
        <a:buClr>
          <a:schemeClr val="bg1"/>
        </a:buClr>
        <a:buFont typeface="Wingdings" charset="0"/>
        <a:buChar char="§"/>
        <a:defRPr sz="1600">
          <a:solidFill>
            <a:schemeClr val="bg1"/>
          </a:solidFill>
          <a:latin typeface="+mn-lt"/>
          <a:ea typeface="ＭＳ Ｐゴシック" charset="0"/>
          <a:cs typeface="+mn-cs"/>
        </a:defRPr>
      </a:lvl1pPr>
      <a:lvl2pPr marL="508000" indent="-161925" algn="l" rtl="0" eaLnBrk="0" fontAlgn="base" hangingPunct="0">
        <a:spcBef>
          <a:spcPct val="0"/>
        </a:spcBef>
        <a:spcAft>
          <a:spcPct val="0"/>
        </a:spcAft>
        <a:buClr>
          <a:schemeClr val="bg1"/>
        </a:buClr>
        <a:buFont typeface="Arial" charset="0"/>
        <a:buChar char="–"/>
        <a:defRPr sz="1600">
          <a:solidFill>
            <a:schemeClr val="bg1"/>
          </a:solidFill>
          <a:latin typeface="+mn-lt"/>
          <a:ea typeface="Arial" pitchFamily="-103" charset="0"/>
          <a:cs typeface="+mn-cs"/>
        </a:defRPr>
      </a:lvl2pPr>
      <a:lvl3pPr marL="854075" indent="-171450" algn="l" rtl="0" eaLnBrk="0" fontAlgn="base" hangingPunct="0">
        <a:spcBef>
          <a:spcPct val="0"/>
        </a:spcBef>
        <a:spcAft>
          <a:spcPct val="0"/>
        </a:spcAft>
        <a:buClr>
          <a:schemeClr val="bg1"/>
        </a:buClr>
        <a:buChar char="•"/>
        <a:defRPr sz="1600">
          <a:solidFill>
            <a:schemeClr val="bg1"/>
          </a:solidFill>
          <a:latin typeface="+mn-lt"/>
          <a:ea typeface="Arial" pitchFamily="-103" charset="0"/>
          <a:cs typeface="+mn-cs"/>
        </a:defRPr>
      </a:lvl3pPr>
      <a:lvl4pPr marL="1201738" indent="-17145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–"/>
        <a:defRPr sz="1600">
          <a:solidFill>
            <a:schemeClr val="bg1"/>
          </a:solidFill>
          <a:latin typeface="+mn-lt"/>
          <a:ea typeface="Arial" pitchFamily="-103" charset="0"/>
          <a:cs typeface="+mn-cs"/>
        </a:defRPr>
      </a:lvl4pPr>
      <a:lvl5pPr marL="1538288" indent="-161925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Arial" pitchFamily="-103" charset="0"/>
          <a:cs typeface="+mn-cs"/>
        </a:defRPr>
      </a:lvl5pPr>
      <a:lvl6pPr marL="1996992" indent="-163506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cs typeface="+mn-cs"/>
        </a:defRPr>
      </a:lvl6pPr>
      <a:lvl7pPr marL="2454173" indent="-163506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cs typeface="+mn-cs"/>
        </a:defRPr>
      </a:lvl7pPr>
      <a:lvl8pPr marL="2911353" indent="-163506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cs typeface="+mn-cs"/>
        </a:defRPr>
      </a:lvl8pPr>
      <a:lvl9pPr marL="3368534" indent="-163506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5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7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8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42888" y="46038"/>
            <a:ext cx="11579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  <p:custDataLst>
              <p:tags r:id="rId18"/>
            </p:custDataLst>
          </p:nvPr>
        </p:nvSpPr>
        <p:spPr bwMode="auto">
          <a:xfrm>
            <a:off x="242888" y="685800"/>
            <a:ext cx="11579225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endParaRPr lang="en-US"/>
          </a:p>
          <a:p>
            <a:pPr lvl="3"/>
            <a:endParaRPr lang="en-US"/>
          </a:p>
        </p:txBody>
      </p:sp>
      <p:sp>
        <p:nvSpPr>
          <p:cNvPr id="4100" name="Line 25"/>
          <p:cNvSpPr>
            <a:spLocks noChangeShapeType="1"/>
          </p:cNvSpPr>
          <p:nvPr/>
        </p:nvSpPr>
        <p:spPr bwMode="auto">
          <a:xfrm flipV="1">
            <a:off x="366713" y="549275"/>
            <a:ext cx="11455400" cy="0"/>
          </a:xfrm>
          <a:prstGeom prst="line">
            <a:avLst/>
          </a:prstGeom>
          <a:noFill/>
          <a:ln w="9525">
            <a:solidFill>
              <a:srgbClr val="004C9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1" name="Rectangle 6"/>
          <p:cNvSpPr>
            <a:spLocks noChangeArrowheads="1"/>
          </p:cNvSpPr>
          <p:nvPr/>
        </p:nvSpPr>
        <p:spPr bwMode="black">
          <a:xfrm>
            <a:off x="9874250" y="6537325"/>
            <a:ext cx="207168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r" eaLnBrk="1" hangingPunct="1"/>
            <a:r>
              <a:rPr lang="en-US" sz="800">
                <a:solidFill>
                  <a:srgbClr val="808080"/>
                </a:solidFill>
                <a:cs typeface="Arial" charset="0"/>
              </a:rPr>
              <a:t>© 2013-14 IBM Corporation</a:t>
            </a:r>
            <a:endParaRPr lang="en-US" sz="1800">
              <a:solidFill>
                <a:srgbClr val="808080"/>
              </a:solidFill>
              <a:cs typeface="Arial" charset="0"/>
            </a:endParaRPr>
          </a:p>
        </p:txBody>
      </p:sp>
      <p:sp>
        <p:nvSpPr>
          <p:cNvPr id="1030" name="Text Box 46"/>
          <p:cNvSpPr txBox="1">
            <a:spLocks noChangeArrowheads="1"/>
          </p:cNvSpPr>
          <p:nvPr/>
        </p:nvSpPr>
        <p:spPr bwMode="auto">
          <a:xfrm>
            <a:off x="242888" y="136525"/>
            <a:ext cx="5729287" cy="366713"/>
          </a:xfrm>
          <a:prstGeom prst="rect">
            <a:avLst/>
          </a:prstGeom>
          <a:noFill/>
          <a:ln>
            <a:noFill/>
          </a:ln>
          <a:extLst/>
        </p:spPr>
        <p:txBody>
          <a:bodyPr tIns="0" bIns="0" anchor="b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ts val="900"/>
              </a:spcAft>
              <a:defRPr/>
            </a:pPr>
            <a:endParaRPr lang="en-GB" sz="1800" smtClean="0">
              <a:solidFill>
                <a:srgbClr val="000000"/>
              </a:solidFill>
            </a:endParaRPr>
          </a:p>
        </p:txBody>
      </p:sp>
      <p:sp>
        <p:nvSpPr>
          <p:cNvPr id="2055" name="VCT_Marker_ID_1036" hidden="1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692275" y="127000"/>
            <a:ext cx="169863" cy="1270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de-DE" altLang="en-US" sz="1600" smtClean="0">
              <a:solidFill>
                <a:srgbClr val="000000"/>
              </a:solidFill>
              <a:cs typeface="+mn-cs"/>
            </a:endParaRPr>
          </a:p>
        </p:txBody>
      </p:sp>
      <p:sp>
        <p:nvSpPr>
          <p:cNvPr id="2056" name="VctStamp_ID_1037" hidden="1"/>
          <p:cNvSpPr>
            <a:spLocks noChangeArrowheads="1"/>
          </p:cNvSpPr>
          <p:nvPr>
            <p:custDataLst>
              <p:tags r:id="rId20"/>
            </p:custDataLst>
          </p:nvPr>
        </p:nvSpPr>
        <p:spPr bwMode="gray">
          <a:xfrm>
            <a:off x="10953750" y="1411288"/>
            <a:ext cx="868363" cy="266700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xtLst/>
        </p:spPr>
        <p:txBody>
          <a:bodyPr wrap="none" lIns="0" tIns="25400" rIns="0" bIns="254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r>
              <a:rPr lang="de-DE" altLang="en-US" sz="1400" b="1" smtClean="0">
                <a:solidFill>
                  <a:srgbClr val="000000"/>
                </a:solidFill>
                <a:cs typeface="+mn-cs"/>
              </a:rPr>
              <a:t>EXAMPLE</a:t>
            </a:r>
          </a:p>
        </p:txBody>
      </p:sp>
      <p:cxnSp>
        <p:nvCxnSpPr>
          <p:cNvPr id="4105" name="VctTopStpCtr_ID_1038" hidden="1"/>
          <p:cNvCxnSpPr>
            <a:cxnSpLocks noChangeShapeType="1"/>
            <a:stCxn id="2056" idx="2"/>
            <a:endCxn id="2056" idx="0"/>
          </p:cNvCxnSpPr>
          <p:nvPr>
            <p:custDataLst>
              <p:tags r:id="rId21"/>
            </p:custDataLst>
          </p:nvPr>
        </p:nvCxnSpPr>
        <p:spPr bwMode="auto">
          <a:xfrm>
            <a:off x="10953750" y="1411288"/>
            <a:ext cx="868363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106" name="VctBtmStpCtr_ID_1039" hidden="1"/>
          <p:cNvCxnSpPr>
            <a:cxnSpLocks noChangeShapeType="1"/>
            <a:stCxn id="2056" idx="4"/>
            <a:endCxn id="2056" idx="6"/>
          </p:cNvCxnSpPr>
          <p:nvPr>
            <p:custDataLst>
              <p:tags r:id="rId22"/>
            </p:custDataLst>
          </p:nvPr>
        </p:nvCxnSpPr>
        <p:spPr bwMode="auto">
          <a:xfrm>
            <a:off x="10953750" y="1677988"/>
            <a:ext cx="868363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059" name="Rectangle 6"/>
          <p:cNvSpPr>
            <a:spLocks noChangeArrowheads="1"/>
          </p:cNvSpPr>
          <p:nvPr userDrawn="1"/>
        </p:nvSpPr>
        <p:spPr bwMode="gray">
          <a:xfrm>
            <a:off x="2193925" y="6537325"/>
            <a:ext cx="7800975" cy="184150"/>
          </a:xfrm>
          <a:prstGeom prst="rect">
            <a:avLst/>
          </a:prstGeom>
          <a:noFill/>
          <a:ln>
            <a:noFill/>
          </a:ln>
          <a:extLst/>
        </p:spPr>
        <p:txBody>
          <a:bodyPr lIns="92075" tIns="46038" rIns="92075" bIns="4603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en-US" sz="800" smtClean="0">
                <a:solidFill>
                  <a:srgbClr val="808080"/>
                </a:solidFill>
                <a:cs typeface="+mn-cs"/>
              </a:rPr>
              <a:t>IBM Confidential</a:t>
            </a:r>
          </a:p>
        </p:txBody>
      </p:sp>
      <p:sp>
        <p:nvSpPr>
          <p:cNvPr id="2060" name="Rectangle 36"/>
          <p:cNvSpPr txBox="1">
            <a:spLocks noChangeArrowheads="1"/>
          </p:cNvSpPr>
          <p:nvPr userDrawn="1"/>
        </p:nvSpPr>
        <p:spPr bwMode="auto">
          <a:xfrm>
            <a:off x="242888" y="6537325"/>
            <a:ext cx="527050" cy="18415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6FD5670-3E30-AC42-8230-11217E8BB278}" type="slidenum">
              <a:rPr lang="en-US" sz="800">
                <a:solidFill>
                  <a:srgbClr val="808080"/>
                </a:solidFill>
                <a:cs typeface="Arial" charset="0"/>
              </a:rPr>
              <a:pPr eaLnBrk="1" hangingPunct="1"/>
              <a:t>‹#›</a:t>
            </a:fld>
            <a:endParaRPr lang="en-US" sz="800">
              <a:solidFill>
                <a:srgbClr val="808080"/>
              </a:solidFill>
              <a:cs typeface="Arial" charset="0"/>
            </a:endParaRPr>
          </a:p>
        </p:txBody>
      </p:sp>
      <p:sp>
        <p:nvSpPr>
          <p:cNvPr id="4109" name="Line 24"/>
          <p:cNvSpPr>
            <a:spLocks noChangeShapeType="1"/>
          </p:cNvSpPr>
          <p:nvPr userDrawn="1"/>
        </p:nvSpPr>
        <p:spPr bwMode="gray">
          <a:xfrm>
            <a:off x="10785475" y="228600"/>
            <a:ext cx="0" cy="2286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110" name="Picture 9"/>
          <p:cNvPicPr>
            <a:picLocks noChangeAspect="1" noChangeArrowheads="1"/>
          </p:cNvPicPr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6925" y="228600"/>
            <a:ext cx="833438" cy="2333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409" r:id="rId1"/>
    <p:sldLayoutId id="2147486410" r:id="rId2"/>
    <p:sldLayoutId id="2147486411" r:id="rId3"/>
    <p:sldLayoutId id="2147486412" r:id="rId4"/>
    <p:sldLayoutId id="2147486413" r:id="rId5"/>
    <p:sldLayoutId id="2147486414" r:id="rId6"/>
    <p:sldLayoutId id="2147486415" r:id="rId7"/>
    <p:sldLayoutId id="2147486416" r:id="rId8"/>
    <p:sldLayoutId id="2147486417" r:id="rId9"/>
    <p:sldLayoutId id="2147486418" r:id="rId10"/>
    <p:sldLayoutId id="2147486419" r:id="rId11"/>
    <p:sldLayoutId id="2147486420" r:id="rId12"/>
    <p:sldLayoutId id="2147486421" r:id="rId13"/>
    <p:sldLayoutId id="2147486422" r:id="rId14"/>
    <p:sldLayoutId id="2147486423" r:id="rId15"/>
    <p:sldLayoutId id="2147486424" r:id="rId16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+mj-lt"/>
          <a:ea typeface="ＭＳ Ｐゴシック" pitchFamily="34" charset="-128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Arial" pitchFamily="34" charset="0"/>
          <a:ea typeface="ＭＳ Ｐゴシック" pitchFamily="34" charset="-128"/>
          <a:cs typeface="Arial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Arial" pitchFamily="34" charset="0"/>
          <a:ea typeface="ＭＳ Ｐゴシック" pitchFamily="34" charset="-128"/>
          <a:cs typeface="Arial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Arial" pitchFamily="34" charset="0"/>
          <a:ea typeface="ＭＳ Ｐゴシック" pitchFamily="34" charset="-128"/>
          <a:cs typeface="Arial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Arial" pitchFamily="34" charset="0"/>
          <a:ea typeface="ＭＳ Ｐゴシック" pitchFamily="34" charset="-128"/>
          <a:cs typeface="Arial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hlink"/>
          </a:solidFill>
          <a:latin typeface="Arial" pitchFamily="34" charset="0"/>
          <a:ea typeface="MS PGothic" pitchFamily="34" charset="-128"/>
          <a:cs typeface="Arial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hlink"/>
          </a:solidFill>
          <a:latin typeface="Arial" pitchFamily="34" charset="0"/>
          <a:ea typeface="MS PGothic" pitchFamily="34" charset="-128"/>
          <a:cs typeface="Arial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hlink"/>
          </a:solidFill>
          <a:latin typeface="Arial" pitchFamily="34" charset="0"/>
          <a:ea typeface="MS PGothic" pitchFamily="34" charset="-128"/>
          <a:cs typeface="Arial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hlink"/>
          </a:solidFill>
          <a:latin typeface="Arial" pitchFamily="34" charset="0"/>
          <a:ea typeface="MS PGothic" pitchFamily="34" charset="-128"/>
          <a:cs typeface="Arial" pitchFamily="34" charset="0"/>
        </a:defRPr>
      </a:lvl9pPr>
    </p:titleStyle>
    <p:bodyStyle>
      <a:lvl1pPr marL="173038" indent="-1730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1pPr>
      <a:lvl2pPr marL="509588" indent="-1635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–"/>
        <a:defRPr sz="20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2pPr>
      <a:lvl3pPr marL="855663" indent="-1730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3pPr>
      <a:lvl4pPr marL="1203325" indent="-1730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charset="0"/>
        <a:buChar char="Ø"/>
        <a:defRPr sz="16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4pPr>
      <a:lvl5pPr marL="1539875" indent="-163513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+mn-lt"/>
          <a:ea typeface="ＭＳ Ｐゴシック" pitchFamily="34" charset="-128"/>
          <a:cs typeface="+mn-cs"/>
        </a:defRPr>
      </a:lvl5pPr>
      <a:lvl6pPr marL="1997075" indent="-163513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+mn-ea"/>
          <a:cs typeface="+mn-cs"/>
        </a:defRPr>
      </a:lvl6pPr>
      <a:lvl7pPr marL="2454275" indent="-163513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+mn-ea"/>
          <a:cs typeface="+mn-cs"/>
        </a:defRPr>
      </a:lvl7pPr>
      <a:lvl8pPr marL="2911475" indent="-163513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+mn-ea"/>
          <a:cs typeface="+mn-cs"/>
        </a:defRPr>
      </a:lvl8pPr>
      <a:lvl9pPr marL="3368675" indent="-163513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49317B36-E170-A74E-B6E9-A6780195406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5/11/2016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B8AE487F-7C3E-6246-8CA9-C7971A14F09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0723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437" r:id="rId1"/>
    <p:sldLayoutId id="2147486438" r:id="rId2"/>
    <p:sldLayoutId id="2147486439" r:id="rId3"/>
    <p:sldLayoutId id="2147486440" r:id="rId4"/>
    <p:sldLayoutId id="2147486441" r:id="rId5"/>
    <p:sldLayoutId id="2147486442" r:id="rId6"/>
    <p:sldLayoutId id="2147486443" r:id="rId7"/>
    <p:sldLayoutId id="2147486444" r:id="rId8"/>
    <p:sldLayoutId id="2147486445" r:id="rId9"/>
    <p:sldLayoutId id="2147486446" r:id="rId10"/>
    <p:sldLayoutId id="214748644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1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243354" y="6537325"/>
            <a:ext cx="48882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eaLnBrk="1" hangingPunct="1">
              <a:defRPr/>
            </a:pPr>
            <a:fld id="{787DBC76-036B-49B9-8629-8E706616A246}" type="slidenum">
              <a:rPr lang="en-US">
                <a:solidFill>
                  <a:srgbClr val="000000"/>
                </a:solidFill>
              </a:rPr>
              <a:pPr eaLnBrk="1" hangingPunct="1"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7592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71678" y="6537325"/>
            <a:ext cx="7922736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eaLnBrk="1" hangingPunct="1">
              <a:defRPr/>
            </a:pPr>
            <a:r>
              <a:rPr lang="en-US">
                <a:solidFill>
                  <a:srgbClr val="000000"/>
                </a:solidFill>
              </a:rPr>
              <a:t>IBM Confidential</a:t>
            </a:r>
          </a:p>
        </p:txBody>
      </p:sp>
      <p:sp>
        <p:nvSpPr>
          <p:cNvPr id="6759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2176" y="6537325"/>
            <a:ext cx="133950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eaLnBrk="1" hangingPunct="1">
              <a:defRPr/>
            </a:pPr>
            <a:fld id="{1EA0021F-C986-47D6-A3ED-0B93B442CFE0}" type="datetime3">
              <a:rPr lang="en-US">
                <a:solidFill>
                  <a:srgbClr val="000000"/>
                </a:solidFill>
              </a:rPr>
              <a:pPr eaLnBrk="1" hangingPunct="1">
                <a:defRPr/>
              </a:pPr>
              <a:t>11 May 2016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7588" name="Line 4"/>
          <p:cNvSpPr>
            <a:spLocks noChangeShapeType="1"/>
          </p:cNvSpPr>
          <p:nvPr userDrawn="1"/>
        </p:nvSpPr>
        <p:spPr bwMode="auto">
          <a:xfrm flipV="1">
            <a:off x="366089" y="549275"/>
            <a:ext cx="1145664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en-US">
              <a:solidFill>
                <a:srgbClr val="7889FB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25"/>
          <p:cNvGrpSpPr>
            <a:grpSpLocks/>
          </p:cNvGrpSpPr>
          <p:nvPr userDrawn="1"/>
        </p:nvGrpSpPr>
        <p:grpSpPr bwMode="auto">
          <a:xfrm>
            <a:off x="366089" y="685801"/>
            <a:ext cx="11456649" cy="6003925"/>
            <a:chOff x="173" y="432"/>
            <a:chExt cx="5414" cy="3782"/>
          </a:xfrm>
        </p:grpSpPr>
        <p:sp>
          <p:nvSpPr>
            <p:cNvPr id="67598" name="Rectangle 14" hidden="1"/>
            <p:cNvSpPr>
              <a:spLocks noChangeArrowheads="1"/>
            </p:cNvSpPr>
            <p:nvPr userDrawn="1"/>
          </p:nvSpPr>
          <p:spPr bwMode="auto">
            <a:xfrm>
              <a:off x="173" y="432"/>
              <a:ext cx="5414" cy="346"/>
            </a:xfrm>
            <a:prstGeom prst="rect">
              <a:avLst/>
            </a:prstGeom>
            <a:noFill/>
            <a:ln w="9525" algn="ctr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lnSpc>
                  <a:spcPct val="90000"/>
                </a:lnSpc>
                <a:defRPr/>
              </a:pPr>
              <a:endParaRPr lang="en-US">
                <a:solidFill>
                  <a:srgbClr val="7889FB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599" name="Rectangle 15" hidden="1"/>
            <p:cNvSpPr>
              <a:spLocks noChangeArrowheads="1"/>
            </p:cNvSpPr>
            <p:nvPr userDrawn="1"/>
          </p:nvSpPr>
          <p:spPr bwMode="auto">
            <a:xfrm>
              <a:off x="173" y="1238"/>
              <a:ext cx="2707" cy="1383"/>
            </a:xfrm>
            <a:prstGeom prst="rect">
              <a:avLst/>
            </a:prstGeom>
            <a:noFill/>
            <a:ln w="9525" algn="ctr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lnSpc>
                  <a:spcPct val="90000"/>
                </a:lnSpc>
                <a:defRPr/>
              </a:pPr>
              <a:endParaRPr lang="en-US">
                <a:solidFill>
                  <a:srgbClr val="7889FB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600" name="Rectangle 16" hidden="1"/>
            <p:cNvSpPr>
              <a:spLocks noChangeArrowheads="1"/>
            </p:cNvSpPr>
            <p:nvPr userDrawn="1"/>
          </p:nvSpPr>
          <p:spPr bwMode="auto">
            <a:xfrm>
              <a:off x="173" y="2620"/>
              <a:ext cx="2707" cy="1383"/>
            </a:xfrm>
            <a:prstGeom prst="rect">
              <a:avLst/>
            </a:prstGeom>
            <a:noFill/>
            <a:ln w="9525" algn="ctr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lnSpc>
                  <a:spcPct val="90000"/>
                </a:lnSpc>
                <a:defRPr/>
              </a:pPr>
              <a:endParaRPr lang="en-US">
                <a:solidFill>
                  <a:srgbClr val="7889FB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601" name="Rectangle 17" hidden="1"/>
            <p:cNvSpPr>
              <a:spLocks noChangeArrowheads="1"/>
            </p:cNvSpPr>
            <p:nvPr userDrawn="1"/>
          </p:nvSpPr>
          <p:spPr bwMode="auto">
            <a:xfrm>
              <a:off x="2880" y="1238"/>
              <a:ext cx="2707" cy="1383"/>
            </a:xfrm>
            <a:prstGeom prst="rect">
              <a:avLst/>
            </a:prstGeom>
            <a:noFill/>
            <a:ln w="9525" algn="ctr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lnSpc>
                  <a:spcPct val="90000"/>
                </a:lnSpc>
                <a:defRPr/>
              </a:pPr>
              <a:endParaRPr lang="en-US">
                <a:solidFill>
                  <a:srgbClr val="7889FB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602" name="Rectangle 18" hidden="1"/>
            <p:cNvSpPr>
              <a:spLocks noChangeArrowheads="1"/>
            </p:cNvSpPr>
            <p:nvPr userDrawn="1"/>
          </p:nvSpPr>
          <p:spPr bwMode="auto">
            <a:xfrm>
              <a:off x="2880" y="2620"/>
              <a:ext cx="2707" cy="1383"/>
            </a:xfrm>
            <a:prstGeom prst="rect">
              <a:avLst/>
            </a:prstGeom>
            <a:noFill/>
            <a:ln w="9525" algn="ctr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lnSpc>
                  <a:spcPct val="90000"/>
                </a:lnSpc>
                <a:defRPr/>
              </a:pPr>
              <a:endParaRPr lang="en-US">
                <a:solidFill>
                  <a:srgbClr val="7889FB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603" name="Rectangle 19" hidden="1"/>
            <p:cNvSpPr>
              <a:spLocks noChangeArrowheads="1"/>
            </p:cNvSpPr>
            <p:nvPr userDrawn="1"/>
          </p:nvSpPr>
          <p:spPr bwMode="auto">
            <a:xfrm>
              <a:off x="173" y="4156"/>
              <a:ext cx="124" cy="58"/>
            </a:xfrm>
            <a:prstGeom prst="rect">
              <a:avLst/>
            </a:prstGeom>
            <a:noFill/>
            <a:ln w="9525" algn="ctr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lnSpc>
                  <a:spcPct val="90000"/>
                </a:lnSpc>
                <a:defRPr/>
              </a:pPr>
              <a:endParaRPr lang="en-US">
                <a:solidFill>
                  <a:srgbClr val="7889FB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605" name="Rectangle 21" hidden="1"/>
            <p:cNvSpPr>
              <a:spLocks noChangeArrowheads="1"/>
            </p:cNvSpPr>
            <p:nvPr userDrawn="1"/>
          </p:nvSpPr>
          <p:spPr bwMode="auto">
            <a:xfrm>
              <a:off x="173" y="4022"/>
              <a:ext cx="315" cy="58"/>
            </a:xfrm>
            <a:prstGeom prst="rect">
              <a:avLst/>
            </a:prstGeom>
            <a:noFill/>
            <a:ln w="9525" algn="ctr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lnSpc>
                  <a:spcPct val="90000"/>
                </a:lnSpc>
                <a:defRPr/>
              </a:pPr>
              <a:endParaRPr lang="en-US">
                <a:solidFill>
                  <a:srgbClr val="7889FB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33" name="Rectangle 2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3354" y="1874839"/>
            <a:ext cx="11579384" cy="447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34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243354" y="593726"/>
            <a:ext cx="11579384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638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454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itchFamily="34" charset="0"/>
        </a:defRPr>
      </a:lvl9pPr>
    </p:titleStyle>
    <p:bodyStyle>
      <a:lvl1pPr marL="173038" indent="-173038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509588" indent="-163513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600">
          <a:solidFill>
            <a:schemeClr val="tx1"/>
          </a:solidFill>
          <a:latin typeface="+mn-lt"/>
        </a:defRPr>
      </a:lvl2pPr>
      <a:lvl3pPr marL="855663" indent="-173038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</a:defRPr>
      </a:lvl3pPr>
      <a:lvl4pPr marL="1203325" indent="-173038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+mn-lt"/>
        </a:defRPr>
      </a:lvl4pPr>
      <a:lvl5pPr marL="1539875" indent="-163513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5pPr>
      <a:lvl6pPr marL="1997075" indent="-163513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6pPr>
      <a:lvl7pPr marL="2454275" indent="-163513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7pPr>
      <a:lvl8pPr marL="2911475" indent="-163513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8pPr>
      <a:lvl9pPr marL="3368675" indent="-163513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vancer.in/logistic-regression-vs-decision-trees-vs-svm-part1/" TargetMode="External"/><Relationship Id="rId2" Type="http://schemas.openxmlformats.org/officeDocument/2006/relationships/hyperlink" Target="http://ufldl.stanford.edu/tutorial/supervised/OptimizationStochasticGradientDescent/" TargetMode="External"/><Relationship Id="rId1" Type="http://schemas.openxmlformats.org/officeDocument/2006/relationships/slideLayout" Target="../slideLayouts/slideLayout40.xml"/><Relationship Id="rId4" Type="http://schemas.openxmlformats.org/officeDocument/2006/relationships/hyperlink" Target="http://www.edvancer.in/logistic-regression-vs-decision-trees-vs-svm-part2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7.jpg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BFB79-AB81-4584-93D3-259E0094EBD8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293812" y="2590800"/>
            <a:ext cx="9753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hlink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3200" kern="0" dirty="0" smtClean="0">
                <a:latin typeface="Arial" panose="020B0604020202020204" pitchFamily="34" charset="0"/>
              </a:rPr>
              <a:t>A Brief Introduction to Machine Learning  -- Part I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997334" y="3733800"/>
            <a:ext cx="8534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itchFamily="34" charset="0"/>
                <a:ea typeface="MS PGothic" pitchFamily="34" charset="-128"/>
                <a:cs typeface="ＭＳ Ｐゴシック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itchFamily="34" charset="0"/>
                <a:ea typeface="MS PGothic" pitchFamily="34" charset="-128"/>
                <a:cs typeface="ＭＳ Ｐゴシック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itchFamily="34" charset="0"/>
                <a:ea typeface="MS PGothic" pitchFamily="34" charset="-128"/>
                <a:cs typeface="ＭＳ Ｐゴシック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itchFamily="34" charset="0"/>
                <a:ea typeface="MS PGothic" pitchFamily="34" charset="-128"/>
                <a:cs typeface="ＭＳ Ｐゴシック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2000" i="0" kern="0" dirty="0" smtClean="0">
                <a:latin typeface="Arial" panose="020B0604020202020204" pitchFamily="34" charset="0"/>
              </a:rPr>
              <a:t>Contact : Jun Song Wang(IBM Research </a:t>
            </a:r>
            <a:r>
              <a:rPr lang="en-US" altLang="zh-CN" sz="2000" i="0" kern="0" dirty="0">
                <a:latin typeface="Arial" panose="020B0604020202020204" pitchFamily="34" charset="0"/>
              </a:rPr>
              <a:t>China</a:t>
            </a:r>
            <a:r>
              <a:rPr lang="en-US" altLang="zh-CN" sz="2000" i="0" kern="0" dirty="0" smtClean="0">
                <a:latin typeface="Arial" panose="020B0604020202020204" pitchFamily="34" charset="0"/>
              </a:rPr>
              <a:t>)</a:t>
            </a:r>
          </a:p>
          <a:p>
            <a:pPr algn="ctr" eaLnBrk="1" hangingPunct="1">
              <a:defRPr/>
            </a:pPr>
            <a:r>
              <a:rPr lang="en-US" altLang="zh-CN" sz="1600" i="0" kern="0" dirty="0">
                <a:latin typeface="Arial" panose="020B0604020202020204" pitchFamily="34" charset="0"/>
              </a:rPr>
              <a:t>		</a:t>
            </a:r>
            <a:endParaRPr lang="en-US" altLang="zh-CN" sz="1600" i="0" kern="0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86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BFB79-AB81-4584-93D3-259E0094EBD8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243354" y="976572"/>
            <a:ext cx="609282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</a:rPr>
              <a:t>U</a:t>
            </a:r>
            <a:r>
              <a:rPr lang="en-US" altLang="zh-CN" sz="28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nder-fitting </a:t>
            </a:r>
            <a:r>
              <a:rPr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</a:rPr>
              <a:t>and </a:t>
            </a:r>
            <a:r>
              <a:rPr lang="en-US" altLang="zh-CN" sz="28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Over-fitting</a:t>
            </a:r>
            <a:r>
              <a:rPr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</a:rPr>
              <a:t>.</a:t>
            </a:r>
            <a:endParaRPr lang="zh-CN" altLang="en-US" sz="28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75" y="1855857"/>
            <a:ext cx="11760322" cy="2438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2811" y="5562600"/>
            <a:ext cx="1074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performance </a:t>
            </a:r>
            <a:r>
              <a:rPr lang="en-US" altLang="zh-CN" sz="2400" b="1" dirty="0">
                <a:solidFill>
                  <a:srgbClr val="C00000"/>
                </a:solidFill>
                <a:latin typeface="Calibri" panose="020F0502020204030204" pitchFamily="34" charset="0"/>
              </a:rPr>
              <a:t>on training set is not a good estimate </a:t>
            </a:r>
            <a:r>
              <a:rPr lang="en-US" altLang="zh-CN" sz="2400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of generalization.</a:t>
            </a:r>
            <a:endParaRPr lang="zh-CN" altLang="en-US" b="1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89013" y="4385767"/>
            <a:ext cx="1904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</a:rPr>
              <a:t>capacity too low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</a:rPr>
              <a:t>➩under-fitting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4799013" y="4329231"/>
            <a:ext cx="2514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</a:rPr>
              <a:t>capacity too high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</a:rPr>
              <a:t>➩over-fitting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9142412" y="4385767"/>
            <a:ext cx="25145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</a:rPr>
              <a:t>optimal capacity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</a:rPr>
              <a:t>➩good </a:t>
            </a:r>
            <a:r>
              <a:rPr lang="en-US" altLang="zh-CN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generalization</a:t>
            </a:r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03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BFB79-AB81-4584-93D3-259E0094EBD8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38304" y="2133600"/>
            <a:ext cx="8684207" cy="14478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2000" b="1" kern="0" dirty="0" smtClean="0">
                <a:solidFill>
                  <a:schemeClr val="bg1">
                    <a:lumMod val="65000"/>
                  </a:schemeClr>
                </a:solidFill>
              </a:rPr>
              <a:t>Basic concept of machine learning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2000" b="1" kern="0" dirty="0" smtClean="0">
                <a:solidFill>
                  <a:schemeClr val="tx1"/>
                </a:solidFill>
              </a:rPr>
              <a:t>Support vector machine and linear regression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2000" b="1" kern="0" dirty="0" smtClean="0">
                <a:solidFill>
                  <a:schemeClr val="bg1">
                    <a:lumMod val="65000"/>
                  </a:schemeClr>
                </a:solidFill>
              </a:rPr>
              <a:t>Loss function, regularization and optimizer (SGD)</a:t>
            </a:r>
            <a:r>
              <a:rPr lang="en-US" altLang="zh-CN" sz="2000" kern="0" dirty="0">
                <a:solidFill>
                  <a:schemeClr val="tx1"/>
                </a:solidFill>
              </a:rPr>
              <a:t>	</a:t>
            </a:r>
            <a:endParaRPr lang="en-US" altLang="zh-CN" sz="2000" kern="0" dirty="0" smtClean="0">
              <a:solidFill>
                <a:schemeClr val="tx1"/>
              </a:solidFill>
            </a:endParaRPr>
          </a:p>
          <a:p>
            <a:pPr marL="342900" indent="-342900">
              <a:defRPr/>
            </a:pPr>
            <a:r>
              <a:rPr lang="en-US" altLang="zh-CN" sz="2000" kern="0" dirty="0" smtClean="0">
                <a:solidFill>
                  <a:schemeClr val="tx1"/>
                </a:solidFill>
              </a:rPr>
              <a:t> </a:t>
            </a:r>
            <a:endParaRPr lang="en-US" altLang="zh-CN" sz="2000" kern="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2176" y="1371600"/>
            <a:ext cx="8379785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altLang="zh-CN" sz="2800" b="1" dirty="0" smtClean="0">
                <a:solidFill>
                  <a:schemeClr val="accent1"/>
                </a:solidFill>
                <a:latin typeface="Calibri" panose="020F0502020204030204" pitchFamily="34" charset="0"/>
                <a:ea typeface="Cambria Math" panose="02040503050406030204" pitchFamily="18" charset="0"/>
              </a:rPr>
              <a:t>Outlines</a:t>
            </a:r>
            <a:endParaRPr lang="zh-CN" altLang="en-US" sz="28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68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BFB79-AB81-4584-93D3-259E0094EBD8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873919" y="1357132"/>
            <a:ext cx="5295418" cy="3116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05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latin typeface="Calibri" panose="020F0502020204030204" pitchFamily="34" charset="0"/>
              </a:rPr>
              <a:t>Two classical linear models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Support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</a:rPr>
              <a:t>Vector Machines (SVM) 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     –</a:t>
            </a:r>
            <a:r>
              <a:rPr lang="zh-CN" alt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支持向量机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Logistic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</a:rPr>
              <a:t>Regression (LR) 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     –</a:t>
            </a:r>
            <a:r>
              <a:rPr lang="zh-CN" altLang="en-US" sz="2000" dirty="0">
                <a:solidFill>
                  <a:schemeClr val="tx1"/>
                </a:solidFill>
                <a:latin typeface="Calibri" panose="020F0502020204030204" pitchFamily="34" charset="0"/>
              </a:rPr>
              <a:t>逻辑斯蒂回归 </a:t>
            </a: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6246812" y="5029200"/>
            <a:ext cx="5105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6780212" y="1219200"/>
            <a:ext cx="0" cy="4343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Flowchart: Connector 9"/>
          <p:cNvSpPr/>
          <p:nvPr/>
        </p:nvSpPr>
        <p:spPr bwMode="auto">
          <a:xfrm>
            <a:off x="7466012" y="2438400"/>
            <a:ext cx="152400" cy="15240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904262" y="2077052"/>
            <a:ext cx="152400" cy="15240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8005879" y="2610451"/>
            <a:ext cx="152400" cy="15240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7618412" y="3080795"/>
            <a:ext cx="152400" cy="15240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7113637" y="2777319"/>
            <a:ext cx="152400" cy="15240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7549305" y="2686651"/>
            <a:ext cx="152400" cy="15240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7123112" y="3314700"/>
            <a:ext cx="152400" cy="15240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688145" y="3584653"/>
            <a:ext cx="152400" cy="15240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8158279" y="3143850"/>
            <a:ext cx="152400" cy="15240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321632" y="2839051"/>
            <a:ext cx="152400" cy="15240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20" name="Flowchart: Connector 19"/>
          <p:cNvSpPr/>
          <p:nvPr/>
        </p:nvSpPr>
        <p:spPr bwMode="auto">
          <a:xfrm>
            <a:off x="8748477" y="3503506"/>
            <a:ext cx="152400" cy="152400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21" name="Flowchart: Connector 20"/>
          <p:cNvSpPr/>
          <p:nvPr/>
        </p:nvSpPr>
        <p:spPr bwMode="auto">
          <a:xfrm>
            <a:off x="7046912" y="2000852"/>
            <a:ext cx="152400" cy="15240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24" name="Flowchart: Connector 23"/>
          <p:cNvSpPr/>
          <p:nvPr/>
        </p:nvSpPr>
        <p:spPr bwMode="auto">
          <a:xfrm>
            <a:off x="9643759" y="3400726"/>
            <a:ext cx="152400" cy="152400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25" name="Flowchart: Connector 24"/>
          <p:cNvSpPr/>
          <p:nvPr/>
        </p:nvSpPr>
        <p:spPr bwMode="auto">
          <a:xfrm>
            <a:off x="9945492" y="4478761"/>
            <a:ext cx="152400" cy="152400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26" name="Flowchart: Connector 25"/>
          <p:cNvSpPr/>
          <p:nvPr/>
        </p:nvSpPr>
        <p:spPr bwMode="auto">
          <a:xfrm>
            <a:off x="9793092" y="3814306"/>
            <a:ext cx="152400" cy="152400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27" name="Flowchart: Connector 26"/>
          <p:cNvSpPr/>
          <p:nvPr/>
        </p:nvSpPr>
        <p:spPr bwMode="auto">
          <a:xfrm>
            <a:off x="9640692" y="4685631"/>
            <a:ext cx="152400" cy="152400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28" name="Flowchart: Connector 27"/>
          <p:cNvSpPr/>
          <p:nvPr/>
        </p:nvSpPr>
        <p:spPr bwMode="auto">
          <a:xfrm>
            <a:off x="9282388" y="3858106"/>
            <a:ext cx="152400" cy="152400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29" name="Flowchart: Connector 28"/>
          <p:cNvSpPr/>
          <p:nvPr/>
        </p:nvSpPr>
        <p:spPr bwMode="auto">
          <a:xfrm>
            <a:off x="9260885" y="3515026"/>
            <a:ext cx="152400" cy="152400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30" name="Flowchart: Connector 29"/>
          <p:cNvSpPr/>
          <p:nvPr/>
        </p:nvSpPr>
        <p:spPr bwMode="auto">
          <a:xfrm>
            <a:off x="8430572" y="3852317"/>
            <a:ext cx="152400" cy="152400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31" name="Flowchart: Connector 30"/>
          <p:cNvSpPr/>
          <p:nvPr/>
        </p:nvSpPr>
        <p:spPr bwMode="auto">
          <a:xfrm>
            <a:off x="8262113" y="4669544"/>
            <a:ext cx="152400" cy="152400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32" name="Flowchart: Connector 31"/>
          <p:cNvSpPr/>
          <p:nvPr/>
        </p:nvSpPr>
        <p:spPr bwMode="auto">
          <a:xfrm>
            <a:off x="8354372" y="4288545"/>
            <a:ext cx="152400" cy="152400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33" name="Flowchart: Connector 32"/>
          <p:cNvSpPr/>
          <p:nvPr/>
        </p:nvSpPr>
        <p:spPr bwMode="auto">
          <a:xfrm>
            <a:off x="8799512" y="4703899"/>
            <a:ext cx="152400" cy="152400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34" name="Flowchart: Connector 33"/>
          <p:cNvSpPr/>
          <p:nvPr/>
        </p:nvSpPr>
        <p:spPr bwMode="auto">
          <a:xfrm>
            <a:off x="9129988" y="4194548"/>
            <a:ext cx="152400" cy="152400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 bwMode="auto">
          <a:xfrm flipH="1">
            <a:off x="7876176" y="1181100"/>
            <a:ext cx="1181100" cy="426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/>
          <p:nvPr/>
        </p:nvCxnSpPr>
        <p:spPr bwMode="auto">
          <a:xfrm flipH="1">
            <a:off x="7597254" y="1552275"/>
            <a:ext cx="1816031" cy="38296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 flipH="1">
            <a:off x="7426719" y="1552275"/>
            <a:ext cx="2189655" cy="35195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Rectangle 42"/>
          <p:cNvSpPr/>
          <p:nvPr/>
        </p:nvSpPr>
        <p:spPr>
          <a:xfrm>
            <a:off x="7631779" y="5650563"/>
            <a:ext cx="2538195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Which line is the best?</a:t>
            </a:r>
            <a:endParaRPr lang="en-US" altLang="zh-CN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BFB79-AB81-4584-93D3-259E0094EBD8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459169" y="627499"/>
            <a:ext cx="11729656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Calibri" panose="020F0502020204030204" pitchFamily="34" charset="0"/>
              </a:rPr>
              <a:t>Support Vector Machines (SVM) 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tx1"/>
                </a:solidFill>
                <a:latin typeface="Arial" panose="020B0604020202020204" pitchFamily="34" charset="0"/>
              </a:rPr>
              <a:t>• </a:t>
            </a:r>
            <a:r>
              <a:rPr lang="en-US" altLang="zh-CN" sz="28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A </a:t>
            </a:r>
            <a:r>
              <a:rPr lang="en-US" altLang="zh-CN" sz="2800" b="1" dirty="0">
                <a:solidFill>
                  <a:schemeClr val="tx1"/>
                </a:solidFill>
                <a:latin typeface="Calibri" panose="020F0502020204030204" pitchFamily="34" charset="0"/>
              </a:rPr>
              <a:t>powerful method for 2-class classification 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</a:rPr>
              <a:t>– </a:t>
            </a:r>
            <a:r>
              <a:rPr lang="en-US" altLang="zh-CN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Become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</a:rPr>
              <a:t>very hot since late 90’s 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tx1"/>
                </a:solidFill>
                <a:latin typeface="Arial" panose="020B0604020202020204" pitchFamily="34" charset="0"/>
              </a:rPr>
              <a:t>• </a:t>
            </a:r>
            <a:r>
              <a:rPr lang="en-US" altLang="zh-CN" sz="28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Better generalization</a:t>
            </a:r>
            <a:endParaRPr lang="en-US" altLang="zh-CN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</a:rPr>
              <a:t>– </a:t>
            </a:r>
            <a:r>
              <a:rPr lang="en-US" altLang="zh-CN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less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</a:rPr>
              <a:t>overfitting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• </a:t>
            </a:r>
            <a:r>
              <a:rPr lang="en-US" altLang="zh-CN" sz="28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Key </a:t>
            </a:r>
            <a:r>
              <a:rPr lang="en-US" altLang="zh-CN" sz="2800" b="1" dirty="0">
                <a:solidFill>
                  <a:schemeClr val="tx1"/>
                </a:solidFill>
                <a:latin typeface="Calibri" panose="020F0502020204030204" pitchFamily="34" charset="0"/>
              </a:rPr>
              <a:t>ideas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–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</a:rPr>
              <a:t>Use kernel function to transform low dimensional training samples to higher </a:t>
            </a:r>
            <a:r>
              <a:rPr lang="en-US" altLang="zh-CN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dimensions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</a:rPr>
              <a:t>–</a:t>
            </a:r>
            <a:r>
              <a:rPr lang="en-US" altLang="zh-CN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Use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</a:rPr>
              <a:t>quadratic programming (</a:t>
            </a:r>
            <a:r>
              <a:rPr lang="en-US" altLang="zh-CN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QP, </a:t>
            </a:r>
            <a:r>
              <a:rPr lang="zh-CN" altLang="en-US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二次规划</a:t>
            </a:r>
            <a:r>
              <a:rPr lang="en-US" altLang="zh-CN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)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</a:rPr>
              <a:t>to find the best classifier boundary hyperplane </a:t>
            </a:r>
          </a:p>
        </p:txBody>
      </p:sp>
    </p:spTree>
    <p:extLst>
      <p:ext uri="{BB962C8B-B14F-4D97-AF65-F5344CB8AC3E}">
        <p14:creationId xmlns:p14="http://schemas.microsoft.com/office/powerpoint/2010/main" val="50319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BFB79-AB81-4584-93D3-259E0094EBD8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84212" y="5410200"/>
            <a:ext cx="5105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1217612" y="1600200"/>
            <a:ext cx="0" cy="4343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Flowchart: Connector 6"/>
          <p:cNvSpPr/>
          <p:nvPr/>
        </p:nvSpPr>
        <p:spPr bwMode="auto">
          <a:xfrm>
            <a:off x="1903412" y="2819400"/>
            <a:ext cx="152400" cy="15240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8" name="Flowchart: Connector 7"/>
          <p:cNvSpPr/>
          <p:nvPr/>
        </p:nvSpPr>
        <p:spPr bwMode="auto">
          <a:xfrm>
            <a:off x="2341662" y="2458052"/>
            <a:ext cx="152400" cy="15240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9" name="Flowchart: Connector 8"/>
          <p:cNvSpPr/>
          <p:nvPr/>
        </p:nvSpPr>
        <p:spPr bwMode="auto">
          <a:xfrm>
            <a:off x="2443279" y="2991451"/>
            <a:ext cx="152400" cy="15240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2055812" y="3461795"/>
            <a:ext cx="152400" cy="15240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1551037" y="3158319"/>
            <a:ext cx="152400" cy="15240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1986705" y="3067651"/>
            <a:ext cx="152400" cy="15240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1560512" y="3695700"/>
            <a:ext cx="152400" cy="15240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2125545" y="3965653"/>
            <a:ext cx="152400" cy="15240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2595679" y="3524850"/>
            <a:ext cx="152400" cy="15240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2756236" y="3098876"/>
            <a:ext cx="152400" cy="15240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3185877" y="3884506"/>
            <a:ext cx="152400" cy="152400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1484312" y="2381852"/>
            <a:ext cx="152400" cy="15240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4081159" y="3781726"/>
            <a:ext cx="152400" cy="152400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20" name="Flowchart: Connector 19"/>
          <p:cNvSpPr/>
          <p:nvPr/>
        </p:nvSpPr>
        <p:spPr bwMode="auto">
          <a:xfrm>
            <a:off x="4382892" y="4859761"/>
            <a:ext cx="152400" cy="152400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21" name="Flowchart: Connector 20"/>
          <p:cNvSpPr/>
          <p:nvPr/>
        </p:nvSpPr>
        <p:spPr bwMode="auto">
          <a:xfrm>
            <a:off x="4230492" y="4195306"/>
            <a:ext cx="152400" cy="152400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22" name="Flowchart: Connector 21"/>
          <p:cNvSpPr/>
          <p:nvPr/>
        </p:nvSpPr>
        <p:spPr bwMode="auto">
          <a:xfrm>
            <a:off x="4078092" y="5066631"/>
            <a:ext cx="152400" cy="152400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23" name="Flowchart: Connector 22"/>
          <p:cNvSpPr/>
          <p:nvPr/>
        </p:nvSpPr>
        <p:spPr bwMode="auto">
          <a:xfrm>
            <a:off x="3719788" y="4239106"/>
            <a:ext cx="152400" cy="152400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24" name="Flowchart: Connector 23"/>
          <p:cNvSpPr/>
          <p:nvPr/>
        </p:nvSpPr>
        <p:spPr bwMode="auto">
          <a:xfrm>
            <a:off x="3698285" y="3896026"/>
            <a:ext cx="152400" cy="152400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25" name="Flowchart: Connector 24"/>
          <p:cNvSpPr/>
          <p:nvPr/>
        </p:nvSpPr>
        <p:spPr bwMode="auto">
          <a:xfrm>
            <a:off x="2867972" y="4233317"/>
            <a:ext cx="152400" cy="152400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26" name="Flowchart: Connector 25"/>
          <p:cNvSpPr/>
          <p:nvPr/>
        </p:nvSpPr>
        <p:spPr bwMode="auto">
          <a:xfrm>
            <a:off x="2699513" y="5050544"/>
            <a:ext cx="152400" cy="152400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27" name="Flowchart: Connector 26"/>
          <p:cNvSpPr/>
          <p:nvPr/>
        </p:nvSpPr>
        <p:spPr bwMode="auto">
          <a:xfrm>
            <a:off x="2791772" y="4669545"/>
            <a:ext cx="152400" cy="152400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28" name="Flowchart: Connector 27"/>
          <p:cNvSpPr/>
          <p:nvPr/>
        </p:nvSpPr>
        <p:spPr bwMode="auto">
          <a:xfrm>
            <a:off x="3236912" y="5084899"/>
            <a:ext cx="152400" cy="152400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29" name="Flowchart: Connector 28"/>
          <p:cNvSpPr/>
          <p:nvPr/>
        </p:nvSpPr>
        <p:spPr bwMode="auto">
          <a:xfrm>
            <a:off x="3567388" y="4575548"/>
            <a:ext cx="152400" cy="152400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 bwMode="auto">
          <a:xfrm flipH="1">
            <a:off x="1636712" y="1981200"/>
            <a:ext cx="2746180" cy="3429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/>
          <p:nvPr/>
        </p:nvCxnSpPr>
        <p:spPr bwMode="auto">
          <a:xfrm flipH="1">
            <a:off x="1402623" y="1773634"/>
            <a:ext cx="2746180" cy="3429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/>
          <p:nvPr/>
        </p:nvCxnSpPr>
        <p:spPr bwMode="auto">
          <a:xfrm flipH="1">
            <a:off x="1863994" y="2219626"/>
            <a:ext cx="2746180" cy="3429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" name="Rectangle 40"/>
          <p:cNvSpPr/>
          <p:nvPr/>
        </p:nvSpPr>
        <p:spPr>
          <a:xfrm>
            <a:off x="5159899" y="3012285"/>
            <a:ext cx="6092825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C00000"/>
                </a:solidFill>
                <a:latin typeface="Calibri" panose="020F0502020204030204" pitchFamily="34" charset="0"/>
              </a:rPr>
              <a:t>Supported vectors are those </a:t>
            </a:r>
            <a:r>
              <a:rPr lang="en-US" altLang="zh-CN" dirty="0" err="1" smtClean="0">
                <a:solidFill>
                  <a:srgbClr val="C00000"/>
                </a:solidFill>
                <a:latin typeface="Calibri" panose="020F0502020204030204" pitchFamily="34" charset="0"/>
              </a:rPr>
              <a:t>datapoints</a:t>
            </a:r>
            <a:r>
              <a:rPr lang="en-US" altLang="zh-CN" dirty="0" smtClean="0">
                <a:solidFill>
                  <a:srgbClr val="C00000"/>
                </a:solidFill>
                <a:latin typeface="Calibri" panose="020F0502020204030204" pitchFamily="34" charset="0"/>
              </a:rPr>
              <a:t> that the margin pushes up against.  </a:t>
            </a:r>
            <a:endParaRPr lang="en-US" altLang="zh-CN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59169" y="627499"/>
            <a:ext cx="11729656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Calibri" panose="020F0502020204030204" pitchFamily="34" charset="0"/>
              </a:rPr>
              <a:t>Support Vector</a:t>
            </a: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 bwMode="auto">
          <a:xfrm flipV="1">
            <a:off x="2709559" y="3302489"/>
            <a:ext cx="2284809" cy="2887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 flipV="1">
            <a:off x="2962631" y="3378389"/>
            <a:ext cx="2066642" cy="8843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 flipV="1">
            <a:off x="3306849" y="3337154"/>
            <a:ext cx="1701538" cy="600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1039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BFB79-AB81-4584-93D3-259E0094EBD8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  <p:sp>
        <p:nvSpPr>
          <p:cNvPr id="6" name="Rectangle 5"/>
          <p:cNvSpPr/>
          <p:nvPr/>
        </p:nvSpPr>
        <p:spPr>
          <a:xfrm>
            <a:off x="308551" y="609600"/>
            <a:ext cx="6092825" cy="66172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sz="9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Maximum </a:t>
            </a:r>
            <a:r>
              <a:rPr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</a:rPr>
              <a:t>Margin Classifier 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4198" y="2286000"/>
            <a:ext cx="11658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Given a guess of w and b: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  <a:latin typeface="Calibri" panose="020F0502020204030204" pitchFamily="34" charset="0"/>
              </a:rPr>
              <a:t>Compute whether all data points in the correct half-planes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  <a:latin typeface="Calibri" panose="020F0502020204030204" pitchFamily="34" charset="0"/>
              </a:rPr>
              <a:t>Compute the width of the margin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US" altLang="zh-CN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dirty="0" smtClean="0">
                <a:solidFill>
                  <a:schemeClr val="tx1"/>
                </a:solidFill>
                <a:latin typeface="Calibri" panose="020F0502020204030204" pitchFamily="34" charset="0"/>
              </a:rPr>
              <a:t>So we need to write a program to search the space of w and b to find the widest margin that matches all the data points.</a:t>
            </a:r>
            <a:r>
              <a:rPr lang="en-US" altLang="zh-CN" sz="2000" dirty="0">
                <a:solidFill>
                  <a:srgbClr val="C00000"/>
                </a:solidFill>
                <a:latin typeface="Calibri" panose="020F0502020204030204" pitchFamily="34" charset="0"/>
              </a:rPr>
              <a:t> Quadratic Programming (QP) </a:t>
            </a:r>
            <a:endParaRPr lang="zh-CN" altLang="en-US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US" altLang="zh-CN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612" y="685800"/>
            <a:ext cx="621982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0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BFB79-AB81-4584-93D3-259E0094EBD8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54" y="2057400"/>
            <a:ext cx="6089954" cy="38080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385" y="2057400"/>
            <a:ext cx="6242440" cy="3962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3354" y="1044340"/>
            <a:ext cx="650479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0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>
                <a:latin typeface="Calibri" panose="020F0502020204030204" pitchFamily="34" charset="0"/>
              </a:rPr>
              <a:t>Soft Margin Classification Mathematically 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4290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BFB79-AB81-4584-93D3-259E0094EBD8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2" y="1123306"/>
            <a:ext cx="8305800" cy="54323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354" y="707593"/>
            <a:ext cx="609282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b="1" dirty="0" smtClean="0">
                <a:latin typeface="Calibri" panose="020F0502020204030204" pitchFamily="34" charset="0"/>
              </a:rPr>
              <a:t>From </a:t>
            </a:r>
            <a:r>
              <a:rPr lang="en-US" altLang="zh-CN" sz="2800" b="1" dirty="0">
                <a:latin typeface="Calibri" panose="020F0502020204030204" pitchFamily="34" charset="0"/>
              </a:rPr>
              <a:t>Another View… 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0649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BFB79-AB81-4584-93D3-259E0094EBD8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513" y="1361420"/>
            <a:ext cx="8835987" cy="50133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9412" y="838200"/>
            <a:ext cx="609282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b="1" dirty="0" smtClean="0">
                <a:latin typeface="Calibri" panose="020F0502020204030204" pitchFamily="34" charset="0"/>
              </a:rPr>
              <a:t>Logistic </a:t>
            </a:r>
            <a:r>
              <a:rPr lang="en-US" altLang="zh-CN" sz="2800" b="1" dirty="0">
                <a:latin typeface="Calibri" panose="020F0502020204030204" pitchFamily="34" charset="0"/>
              </a:rPr>
              <a:t>Regression (LR) </a:t>
            </a:r>
            <a:endParaRPr lang="zh-CN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142412" y="1600200"/>
                <a:ext cx="2287934" cy="6780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2412" y="1600200"/>
                <a:ext cx="2287934" cy="6780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283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BFB79-AB81-4584-93D3-259E0094EBD8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2" y="1351450"/>
            <a:ext cx="9705295" cy="55065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9412" y="627602"/>
            <a:ext cx="609282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b="1" dirty="0" smtClean="0">
                <a:latin typeface="Calibri" panose="020F0502020204030204" pitchFamily="34" charset="0"/>
              </a:rPr>
              <a:t>Logistic </a:t>
            </a:r>
            <a:r>
              <a:rPr lang="en-US" altLang="zh-CN" sz="2800" b="1" dirty="0">
                <a:latin typeface="Calibri" panose="020F0502020204030204" pitchFamily="34" charset="0"/>
              </a:rPr>
              <a:t>Regression (LR) 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8966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BFB79-AB81-4584-93D3-259E0094EBD8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38304" y="2133600"/>
            <a:ext cx="8684207" cy="14478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2000" b="1" kern="0" dirty="0" smtClean="0">
                <a:solidFill>
                  <a:schemeClr val="tx1"/>
                </a:solidFill>
              </a:rPr>
              <a:t>Basic concept of machine learning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2000" b="1" kern="0" dirty="0" smtClean="0">
                <a:solidFill>
                  <a:schemeClr val="tx1"/>
                </a:solidFill>
              </a:rPr>
              <a:t>Support vector machine and linear regression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2000" b="1" kern="0" dirty="0" smtClean="0">
                <a:solidFill>
                  <a:schemeClr val="tx1"/>
                </a:solidFill>
              </a:rPr>
              <a:t>Loss function, regularization and optimizer (SGD)</a:t>
            </a:r>
            <a:r>
              <a:rPr lang="en-US" altLang="zh-CN" sz="2000" kern="0" dirty="0">
                <a:solidFill>
                  <a:schemeClr val="tx1"/>
                </a:solidFill>
              </a:rPr>
              <a:t>	</a:t>
            </a:r>
            <a:endParaRPr lang="en-US" altLang="zh-CN" sz="2000" kern="0" dirty="0" smtClean="0">
              <a:solidFill>
                <a:schemeClr val="tx1"/>
              </a:solidFill>
            </a:endParaRPr>
          </a:p>
          <a:p>
            <a:pPr marL="342900" indent="-342900">
              <a:defRPr/>
            </a:pPr>
            <a:r>
              <a:rPr lang="en-US" altLang="zh-CN" sz="2000" kern="0" dirty="0" smtClean="0">
                <a:solidFill>
                  <a:schemeClr val="tx1"/>
                </a:solidFill>
              </a:rPr>
              <a:t> </a:t>
            </a:r>
            <a:endParaRPr lang="en-US" altLang="zh-CN" sz="2000" kern="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2176" y="1371600"/>
            <a:ext cx="8379785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altLang="zh-CN" sz="2800" b="1" dirty="0" smtClean="0">
                <a:solidFill>
                  <a:schemeClr val="accent1"/>
                </a:solidFill>
                <a:latin typeface="Calibri" panose="020F0502020204030204" pitchFamily="34" charset="0"/>
                <a:ea typeface="Cambria Math" panose="02040503050406030204" pitchFamily="18" charset="0"/>
              </a:rPr>
              <a:t>Outlines</a:t>
            </a:r>
            <a:endParaRPr lang="zh-CN" altLang="en-US" sz="28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2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BFB79-AB81-4584-93D3-259E0094EBD8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1817839"/>
            <a:ext cx="8883247" cy="49036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4050" y="609600"/>
            <a:ext cx="7772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>
                <a:latin typeface="Calibri" panose="020F0502020204030204" pitchFamily="34" charset="0"/>
              </a:rPr>
              <a:t>General Formulation of Linear Classifiers </a:t>
            </a:r>
            <a:endParaRPr lang="zh-CN" altLang="en-US" sz="2800" b="1" dirty="0"/>
          </a:p>
        </p:txBody>
      </p:sp>
      <p:sp>
        <p:nvSpPr>
          <p:cNvPr id="7" name="Rectangle 6"/>
          <p:cNvSpPr/>
          <p:nvPr/>
        </p:nvSpPr>
        <p:spPr bwMode="auto">
          <a:xfrm>
            <a:off x="3808412" y="1817839"/>
            <a:ext cx="3733800" cy="77296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8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65212" y="6550829"/>
            <a:ext cx="488822" cy="184150"/>
          </a:xfrm>
        </p:spPr>
        <p:txBody>
          <a:bodyPr/>
          <a:lstStyle/>
          <a:p>
            <a:pPr>
              <a:defRPr/>
            </a:pPr>
            <a:fld id="{057BFB79-AB81-4584-93D3-259E0094EBD8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25" y="1066800"/>
            <a:ext cx="34290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989" y="1066800"/>
            <a:ext cx="3524250" cy="2819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169" y="1066800"/>
            <a:ext cx="4074582" cy="2514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51" y="3703320"/>
            <a:ext cx="4038600" cy="32308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0812" y="3922233"/>
            <a:ext cx="805650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Helvetica" panose="020B0604020202020204" pitchFamily="34" charset="0"/>
              </a:rPr>
              <a:t>SVM works by projecting your feature space into kernel space and making the classes linearly separable. </a:t>
            </a:r>
            <a:endParaRPr lang="en-US" altLang="zh-CN" sz="2000" dirty="0" smtClean="0">
              <a:solidFill>
                <a:schemeClr val="tx1"/>
              </a:solidFill>
              <a:latin typeface="Helvetica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An </a:t>
            </a:r>
            <a:r>
              <a:rPr lang="en-US" altLang="zh-CN" sz="2000" dirty="0">
                <a:solidFill>
                  <a:schemeClr val="tx1"/>
                </a:solidFill>
                <a:latin typeface="Helvetica" panose="020B0604020202020204" pitchFamily="34" charset="0"/>
              </a:rPr>
              <a:t>easier explanation to that process would be that SVM adds an extra dimension to your feature space in a way that makes classes linearly separable. </a:t>
            </a:r>
            <a:endParaRPr lang="en-US" altLang="zh-CN" sz="2000" dirty="0" smtClean="0">
              <a:solidFill>
                <a:schemeClr val="tx1"/>
              </a:solidFill>
              <a:latin typeface="Helvetica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This </a:t>
            </a:r>
            <a:r>
              <a:rPr lang="en-US" altLang="zh-CN" sz="2000" dirty="0">
                <a:solidFill>
                  <a:schemeClr val="tx1"/>
                </a:solidFill>
                <a:latin typeface="Helvetica" panose="020B0604020202020204" pitchFamily="34" charset="0"/>
              </a:rPr>
              <a:t>planar decision boundary when projected back to original feature space emulates non linear decision boundary . 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2864" y="418273"/>
            <a:ext cx="7772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latin typeface="Calibri" panose="020F0502020204030204" pitchFamily="34" charset="0"/>
              </a:rPr>
              <a:t>SVM Kerne</a:t>
            </a:r>
            <a:r>
              <a:rPr lang="en-US" altLang="zh-CN" sz="2800" b="1" dirty="0">
                <a:latin typeface="Calibri" panose="020F0502020204030204" pitchFamily="34" charset="0"/>
              </a:rPr>
              <a:t>l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2009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5868987" y="4748848"/>
            <a:ext cx="6245225" cy="16312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BFB79-AB81-4584-93D3-259E0094EBD8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209936" y="990600"/>
            <a:ext cx="6169607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sz="1800" b="1" dirty="0" smtClean="0">
                <a:solidFill>
                  <a:schemeClr val="tx1"/>
                </a:solidFill>
                <a:latin typeface="Helvetica" panose="020B0604020202020204" pitchFamily="34" charset="0"/>
              </a:rPr>
              <a:t>Logistic </a:t>
            </a:r>
            <a:r>
              <a:rPr lang="en-US" altLang="zh-CN" sz="1800" b="1" dirty="0">
                <a:solidFill>
                  <a:schemeClr val="tx1"/>
                </a:solidFill>
                <a:latin typeface="Helvetica" panose="020B0604020202020204" pitchFamily="34" charset="0"/>
              </a:rPr>
              <a:t>Regression Pros: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 Convenient </a:t>
            </a:r>
            <a:r>
              <a:rPr lang="en-US" altLang="zh-CN" sz="1800" dirty="0">
                <a:solidFill>
                  <a:schemeClr val="tx1"/>
                </a:solidFill>
                <a:latin typeface="Helvetica" panose="020B0604020202020204" pitchFamily="34" charset="0"/>
              </a:rPr>
              <a:t>probability scores for observations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 Efficient </a:t>
            </a:r>
            <a:r>
              <a:rPr lang="en-US" altLang="zh-CN" sz="1800" dirty="0">
                <a:solidFill>
                  <a:schemeClr val="tx1"/>
                </a:solidFill>
                <a:latin typeface="Helvetica" panose="020B0604020202020204" pitchFamily="34" charset="0"/>
              </a:rPr>
              <a:t>implementations available across tools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 Multi-collinearity </a:t>
            </a:r>
            <a:r>
              <a:rPr lang="en-US" altLang="zh-CN" sz="1800" dirty="0">
                <a:solidFill>
                  <a:schemeClr val="tx1"/>
                </a:solidFill>
                <a:latin typeface="Helvetica" panose="020B0604020202020204" pitchFamily="34" charset="0"/>
              </a:rPr>
              <a:t>is not really an issue and can be countered with L2 regularization to an extent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 Wide </a:t>
            </a:r>
            <a:r>
              <a:rPr lang="en-US" altLang="zh-CN" sz="1800" dirty="0">
                <a:solidFill>
                  <a:schemeClr val="tx1"/>
                </a:solidFill>
                <a:latin typeface="Helvetica" panose="020B0604020202020204" pitchFamily="34" charset="0"/>
              </a:rPr>
              <a:t>spread industry comfort for logistic regression </a:t>
            </a:r>
            <a:endParaRPr lang="en-US" altLang="zh-CN" sz="1800" dirty="0" smtClean="0">
              <a:solidFill>
                <a:schemeClr val="tx1"/>
              </a:solidFill>
              <a:latin typeface="Helvetica" panose="020B0604020202020204" pitchFamily="34" charset="0"/>
            </a:endParaRP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zh-CN" sz="1800" dirty="0" smtClean="0">
              <a:solidFill>
                <a:schemeClr val="tx1"/>
              </a:solidFill>
              <a:latin typeface="Helvetica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altLang="zh-CN" sz="1800" b="1" dirty="0" smtClean="0">
                <a:solidFill>
                  <a:schemeClr val="tx1"/>
                </a:solidFill>
                <a:latin typeface="Helvetica" panose="020B0604020202020204" pitchFamily="34" charset="0"/>
              </a:rPr>
              <a:t>Logistic </a:t>
            </a:r>
            <a:r>
              <a:rPr lang="en-US" altLang="zh-CN" sz="1800" b="1" dirty="0">
                <a:solidFill>
                  <a:schemeClr val="tx1"/>
                </a:solidFill>
                <a:latin typeface="Helvetica" panose="020B0604020202020204" pitchFamily="34" charset="0"/>
              </a:rPr>
              <a:t>Regression Cons: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 Doesn’t </a:t>
            </a:r>
            <a:r>
              <a:rPr lang="en-US" altLang="zh-CN" sz="1800" dirty="0">
                <a:solidFill>
                  <a:schemeClr val="tx1"/>
                </a:solidFill>
                <a:latin typeface="Helvetica" panose="020B0604020202020204" pitchFamily="34" charset="0"/>
              </a:rPr>
              <a:t>perform well when feature space is too large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 Doesn’t </a:t>
            </a:r>
            <a:r>
              <a:rPr lang="en-US" altLang="zh-CN" sz="1800" dirty="0">
                <a:solidFill>
                  <a:schemeClr val="tx1"/>
                </a:solidFill>
                <a:latin typeface="Helvetica" panose="020B0604020202020204" pitchFamily="34" charset="0"/>
              </a:rPr>
              <a:t>handle large number of categorical </a:t>
            </a:r>
            <a:r>
              <a:rPr lang="en-US" altLang="zh-CN" sz="18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     features/variables</a:t>
            </a:r>
            <a:r>
              <a:rPr lang="en-US" altLang="zh-CN" sz="1800" dirty="0">
                <a:solidFill>
                  <a:schemeClr val="tx1"/>
                </a:solidFill>
                <a:latin typeface="Helvetica" panose="020B0604020202020204" pitchFamily="34" charset="0"/>
              </a:rPr>
              <a:t> well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 Relies </a:t>
            </a:r>
            <a:r>
              <a:rPr lang="en-US" altLang="zh-CN" sz="1800" dirty="0">
                <a:solidFill>
                  <a:schemeClr val="tx1"/>
                </a:solidFill>
                <a:latin typeface="Helvetica" panose="020B0604020202020204" pitchFamily="34" charset="0"/>
              </a:rPr>
              <a:t>on transformations for non-linear features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 Relies </a:t>
            </a:r>
            <a:r>
              <a:rPr lang="en-US" altLang="zh-CN" sz="1800" dirty="0">
                <a:solidFill>
                  <a:schemeClr val="tx1"/>
                </a:solidFill>
                <a:latin typeface="Helvetica" panose="020B0604020202020204" pitchFamily="34" charset="0"/>
              </a:rPr>
              <a:t>on entire data [ Not a very serious </a:t>
            </a:r>
            <a:r>
              <a:rPr lang="en-US" altLang="zh-CN" sz="18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drawback]</a:t>
            </a:r>
            <a:endParaRPr lang="en-US" altLang="zh-CN" sz="1800" dirty="0">
              <a:solidFill>
                <a:schemeClr val="tx1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79543" y="1066800"/>
            <a:ext cx="5582269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sz="1800" b="1" dirty="0">
                <a:solidFill>
                  <a:schemeClr val="tx1"/>
                </a:solidFill>
                <a:latin typeface="Helvetica" panose="020B0604020202020204" pitchFamily="34" charset="0"/>
              </a:rPr>
              <a:t>SVM Pros: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 Can </a:t>
            </a:r>
            <a:r>
              <a:rPr lang="en-US" altLang="zh-CN" sz="1800" dirty="0">
                <a:solidFill>
                  <a:schemeClr val="tx1"/>
                </a:solidFill>
                <a:latin typeface="Helvetica" panose="020B0604020202020204" pitchFamily="34" charset="0"/>
              </a:rPr>
              <a:t>handle large feature space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 Can </a:t>
            </a:r>
            <a:r>
              <a:rPr lang="en-US" altLang="zh-CN" sz="1800" dirty="0">
                <a:solidFill>
                  <a:schemeClr val="tx1"/>
                </a:solidFill>
                <a:latin typeface="Helvetica" panose="020B0604020202020204" pitchFamily="34" charset="0"/>
              </a:rPr>
              <a:t>handle non-linear feature interactions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 Do </a:t>
            </a:r>
            <a:r>
              <a:rPr lang="en-US" altLang="zh-CN" sz="1800" dirty="0">
                <a:solidFill>
                  <a:schemeClr val="tx1"/>
                </a:solidFill>
                <a:latin typeface="Helvetica" panose="020B0604020202020204" pitchFamily="34" charset="0"/>
              </a:rPr>
              <a:t>not rely on entire </a:t>
            </a:r>
            <a:r>
              <a:rPr lang="en-US" altLang="zh-CN" sz="18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data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1"/>
              </a:solidFill>
              <a:latin typeface="Helvetica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altLang="zh-CN" sz="1800" b="1" dirty="0">
                <a:solidFill>
                  <a:schemeClr val="tx1"/>
                </a:solidFill>
                <a:latin typeface="Helvetica" panose="020B0604020202020204" pitchFamily="34" charset="0"/>
              </a:rPr>
              <a:t>SVM Cons: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 Not </a:t>
            </a:r>
            <a:r>
              <a:rPr lang="en-US" altLang="zh-CN" sz="1800" dirty="0">
                <a:solidFill>
                  <a:schemeClr val="tx1"/>
                </a:solidFill>
                <a:latin typeface="Helvetica" panose="020B0604020202020204" pitchFamily="34" charset="0"/>
              </a:rPr>
              <a:t>very efficient with large number of observations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solidFill>
                  <a:schemeClr val="tx1"/>
                </a:solidFill>
                <a:latin typeface="Helvetica" panose="020B0604020202020204" pitchFamily="34" charset="0"/>
              </a:rPr>
              <a:t> It </a:t>
            </a:r>
            <a:r>
              <a:rPr lang="en-US" altLang="zh-CN" sz="1800" dirty="0">
                <a:solidFill>
                  <a:schemeClr val="tx1"/>
                </a:solidFill>
                <a:latin typeface="Helvetica" panose="020B0604020202020204" pitchFamily="34" charset="0"/>
              </a:rPr>
              <a:t>can be tricky to find appropriate kernel sometimes</a:t>
            </a:r>
          </a:p>
        </p:txBody>
      </p:sp>
      <p:sp>
        <p:nvSpPr>
          <p:cNvPr id="7" name="Rectangle 6"/>
          <p:cNvSpPr/>
          <p:nvPr/>
        </p:nvSpPr>
        <p:spPr>
          <a:xfrm>
            <a:off x="5868987" y="4748848"/>
            <a:ext cx="631983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Helvetica" panose="020B0604020202020204" pitchFamily="34" charset="0"/>
              </a:rPr>
              <a:t> Always start with logistic regression, if nothing then to use the performance as baseline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Helvetica" panose="020B0604020202020204" pitchFamily="34" charset="0"/>
              </a:rPr>
              <a:t> Go for SVM if you have large number of features and number of observations are not a limitation for available resources and time</a:t>
            </a:r>
          </a:p>
        </p:txBody>
      </p:sp>
      <p:sp>
        <p:nvSpPr>
          <p:cNvPr id="9" name="Rectangle 8"/>
          <p:cNvSpPr/>
          <p:nvPr/>
        </p:nvSpPr>
        <p:spPr>
          <a:xfrm>
            <a:off x="292864" y="418273"/>
            <a:ext cx="7772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latin typeface="Calibri" panose="020F0502020204030204" pitchFamily="34" charset="0"/>
              </a:rPr>
              <a:t>LR vs. SVM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9001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BFB79-AB81-4584-93D3-259E0094EBD8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38304" y="2133600"/>
            <a:ext cx="8684207" cy="14478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2000" b="1" kern="0" dirty="0" smtClean="0">
                <a:solidFill>
                  <a:schemeClr val="bg1">
                    <a:lumMod val="65000"/>
                  </a:schemeClr>
                </a:solidFill>
              </a:rPr>
              <a:t>Basic concept of machine learning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2000" b="1" kern="0" dirty="0" smtClean="0">
                <a:solidFill>
                  <a:schemeClr val="bg1">
                    <a:lumMod val="65000"/>
                  </a:schemeClr>
                </a:solidFill>
              </a:rPr>
              <a:t>Support vector machine and linear regression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2000" b="1" kern="0" dirty="0" smtClean="0">
                <a:solidFill>
                  <a:schemeClr val="tx1"/>
                </a:solidFill>
              </a:rPr>
              <a:t>Loss function, regularization and optimizer (SGD)</a:t>
            </a:r>
            <a:r>
              <a:rPr lang="en-US" altLang="zh-CN" sz="2000" kern="0" dirty="0">
                <a:solidFill>
                  <a:schemeClr val="tx1"/>
                </a:solidFill>
              </a:rPr>
              <a:t>	</a:t>
            </a:r>
            <a:endParaRPr lang="en-US" altLang="zh-CN" sz="2000" kern="0" dirty="0" smtClean="0">
              <a:solidFill>
                <a:schemeClr val="tx1"/>
              </a:solidFill>
            </a:endParaRPr>
          </a:p>
          <a:p>
            <a:pPr marL="342900" indent="-342900">
              <a:defRPr/>
            </a:pPr>
            <a:r>
              <a:rPr lang="en-US" altLang="zh-CN" sz="2000" kern="0" dirty="0" smtClean="0">
                <a:solidFill>
                  <a:schemeClr val="tx1"/>
                </a:solidFill>
              </a:rPr>
              <a:t> </a:t>
            </a:r>
            <a:endParaRPr lang="en-US" altLang="zh-CN" sz="2000" kern="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2176" y="1371600"/>
            <a:ext cx="8379785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altLang="zh-CN" sz="2800" b="1" dirty="0" smtClean="0">
                <a:solidFill>
                  <a:schemeClr val="accent1"/>
                </a:solidFill>
                <a:latin typeface="Calibri" panose="020F0502020204030204" pitchFamily="34" charset="0"/>
                <a:ea typeface="Cambria Math" panose="02040503050406030204" pitchFamily="18" charset="0"/>
              </a:rPr>
              <a:t>Outlines</a:t>
            </a:r>
            <a:endParaRPr lang="zh-CN" altLang="en-US" sz="28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08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BFB79-AB81-4584-93D3-259E0094EBD8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612" y="838200"/>
            <a:ext cx="3962400" cy="54929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8774" y="1239943"/>
            <a:ext cx="7772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latin typeface="Calibri" panose="020F0502020204030204" pitchFamily="34" charset="0"/>
              </a:rPr>
              <a:t>How to Design your own linear classifier.</a:t>
            </a:r>
            <a:endParaRPr lang="zh-CN" altLang="en-US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87765" y="2286000"/>
            <a:ext cx="7848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Prepare the data set.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Define your learning function model.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Define the loss function and regularization.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Select the optimizer.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Train the model using the train data set.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Test/validate the model using the test/validation data set.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295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BFB79-AB81-4584-93D3-259E0094EBD8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12" y="1407596"/>
            <a:ext cx="7410450" cy="51297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9412" y="762000"/>
            <a:ext cx="43133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</a:rPr>
              <a:t>Simple train/test procedure</a:t>
            </a:r>
            <a:endParaRPr lang="zh-CN" altLang="en-US" sz="28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44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BFB79-AB81-4584-93D3-259E0094EBD8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02" y="1441308"/>
            <a:ext cx="3314700" cy="1057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71" y="4682109"/>
            <a:ext cx="5934075" cy="95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29" y="5786959"/>
            <a:ext cx="9344025" cy="752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383" y="2680624"/>
            <a:ext cx="493395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371" y="3684817"/>
            <a:ext cx="5619750" cy="695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3533" y="582451"/>
            <a:ext cx="5943600" cy="46005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510441" y="4957763"/>
            <a:ext cx="58311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</a:rPr>
              <a:t>the black line is for squared loss function</a:t>
            </a:r>
            <a:r>
              <a:rPr lang="en-US" altLang="zh-CN" sz="1800" dirty="0" smtClean="0">
                <a:solidFill>
                  <a:schemeClr val="tx1"/>
                </a:solidFill>
                <a:latin typeface="Calibri" panose="020F0502020204030204" pitchFamily="34" charset="0"/>
              </a:rPr>
              <a:t>, the </a:t>
            </a: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</a:rPr>
              <a:t>red line is for Hinge loss, the yellow line is </a:t>
            </a:r>
            <a:r>
              <a:rPr lang="en-US" altLang="zh-CN" sz="1800" dirty="0" smtClean="0">
                <a:solidFill>
                  <a:schemeClr val="tx1"/>
                </a:solidFill>
                <a:latin typeface="Calibri" panose="020F0502020204030204" pitchFamily="34" charset="0"/>
              </a:rPr>
              <a:t>for logistic </a:t>
            </a:r>
            <a:r>
              <a:rPr lang="en-US" altLang="zh-CN" sz="1800" dirty="0">
                <a:solidFill>
                  <a:schemeClr val="tx1"/>
                </a:solidFill>
                <a:latin typeface="Calibri" panose="020F0502020204030204" pitchFamily="34" charset="0"/>
              </a:rPr>
              <a:t>loss and the green line is for boosting loss.</a:t>
            </a:r>
            <a:endParaRPr lang="zh-CN" altLang="en-US" sz="1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69392" y="3792935"/>
            <a:ext cx="1293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boosting</a:t>
            </a:r>
            <a:endParaRPr lang="zh-CN" altLang="en-US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683811" y="4915489"/>
            <a:ext cx="779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SVM</a:t>
            </a:r>
            <a:endParaRPr lang="zh-CN" altLang="en-US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410584" y="5979431"/>
            <a:ext cx="487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LR</a:t>
            </a:r>
            <a:endParaRPr lang="zh-CN" altLang="en-US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56696" y="2818580"/>
            <a:ext cx="23610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Linear regression</a:t>
            </a:r>
            <a:endParaRPr lang="zh-CN" altLang="en-US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43354" y="733358"/>
            <a:ext cx="7772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altLang="zh-CN" sz="2800" b="1" dirty="0" smtClean="0">
                <a:latin typeface="Calibri" panose="020F0502020204030204" pitchFamily="34" charset="0"/>
              </a:rPr>
              <a:t>Loss Functions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164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BFB79-AB81-4584-93D3-259E0094EBD8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225369" y="838200"/>
            <a:ext cx="3134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</a:rPr>
              <a:t>Regularization</a:t>
            </a: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</a:rPr>
              <a:t>Term</a:t>
            </a:r>
            <a:endParaRPr lang="zh-CN" altLang="en-US" sz="28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3" y="1903839"/>
            <a:ext cx="2800350" cy="1895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69" y="4648200"/>
            <a:ext cx="2524125" cy="752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333912" y="1752600"/>
                <a:ext cx="8631293" cy="40934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altLang="zh-CN" sz="20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R2 is most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common, as it is easy to apply to the gradient descent optimization of J(w). </a:t>
                </a:r>
                <a:r>
                  <a:rPr lang="en-US" altLang="zh-CN" sz="20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One can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show it simply adds a </a:t>
                </a:r>
                <a:r>
                  <a:rPr lang="en-US" altLang="zh-CN" sz="20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+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zh-CN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CN" sz="20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term to the gradient due to the loss summation. </a:t>
                </a:r>
                <a:endParaRPr lang="en-US" altLang="zh-CN" sz="2000" dirty="0" smtClean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altLang="zh-CN" sz="20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R0 arguably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is the most intuitive regularization term, since it also performs </a:t>
                </a:r>
                <a:r>
                  <a:rPr lang="en-US" altLang="zh-CN" sz="20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feature selection. This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regularization term will tend to produce weight vectors with many zeros. Hence </a:t>
                </a:r>
                <a:r>
                  <a:rPr lang="en-US" altLang="zh-CN" sz="20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there is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a computational </a:t>
                </a:r>
                <a:r>
                  <a:rPr lang="en-US" altLang="zh-CN" sz="20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benefit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at run-time, since we only need to compute the sparse set </a:t>
                </a:r>
                <a:r>
                  <a:rPr lang="en-US" altLang="zh-CN" sz="20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of features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associated with non-zero weights. Note that this notion of sparseness is </a:t>
                </a:r>
                <a:r>
                  <a:rPr lang="en-US" altLang="zh-CN" sz="20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different from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the notion we encountered for SVMs. </a:t>
                </a:r>
                <a:endParaRPr lang="en-US" altLang="zh-CN" sz="2000" dirty="0" smtClean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altLang="zh-CN" sz="20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Note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that R2 and R1 are convex, while </a:t>
                </a:r>
                <a:r>
                  <a:rPr lang="en-US" altLang="zh-CN" sz="2000" dirty="0" err="1">
                    <a:solidFill>
                      <a:schemeClr val="tx1"/>
                    </a:solidFill>
                    <a:latin typeface="Calibri" panose="020F0502020204030204" pitchFamily="34" charset="0"/>
                  </a:rPr>
                  <a:t>Rp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for p &lt; 1 is nonconvex, including R0. </a:t>
                </a:r>
                <a:r>
                  <a:rPr lang="en-US" altLang="zh-CN" sz="20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One can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interpret R1 as a convex approximation to R0. In practice, one observes that R1 </a:t>
                </a:r>
                <a:r>
                  <a:rPr lang="en-US" altLang="zh-CN" sz="200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regularization tends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to produce sparse weight vectors.</a:t>
                </a:r>
                <a:endParaRPr lang="zh-CN" altLang="en-US" sz="20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912" y="1752600"/>
                <a:ext cx="8631293" cy="4093428"/>
              </a:xfrm>
              <a:prstGeom prst="rect">
                <a:avLst/>
              </a:prstGeom>
              <a:blipFill rotWithShape="0">
                <a:blip r:embed="rId4"/>
                <a:stretch>
                  <a:fillRect l="-777" t="-894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49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212" y="1207303"/>
            <a:ext cx="3734205" cy="247830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BFB79-AB81-4584-93D3-259E0094EBD8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43354" y="1103093"/>
            <a:ext cx="8518058" cy="320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standard gradient descent algorithm updates the parameters </a:t>
            </a:r>
            <a:r>
              <a:rPr kumimoji="0" lang="zh-CN" altLang="zh-CN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"/>
              </a:rPr>
              <a:t>θ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the objective </a:t>
            </a:r>
            <a:r>
              <a:rPr kumimoji="0" lang="zh-CN" altLang="zh-CN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"/>
              </a:rPr>
              <a:t>J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(</a:t>
            </a:r>
            <a:r>
              <a:rPr kumimoji="0" lang="zh-CN" altLang="zh-CN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th"/>
              </a:rPr>
              <a:t>θ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thJax_Main"/>
              </a:rPr>
              <a:t>)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as,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where the expectation is approximated by evaluating the cost and gradient over the full training set. </a:t>
            </a:r>
            <a:endParaRPr lang="en-US" altLang="zh-CN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Stochastic Gradient Descent simply does away with the expectation in the update and computes the gradient of the parameters using only a single or a few training examples. 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5512" y="665756"/>
            <a:ext cx="69383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Optimizer: </a:t>
            </a:r>
            <a:r>
              <a:rPr lang="zh-CN" altLang="zh-CN" sz="28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Stochastic </a:t>
            </a:r>
            <a:r>
              <a:rPr lang="zh-CN" altLang="zh-CN" sz="2800" b="1" dirty="0">
                <a:solidFill>
                  <a:schemeClr val="accent1"/>
                </a:solidFill>
                <a:latin typeface="Calibri" panose="020F0502020204030204" pitchFamily="34" charset="0"/>
              </a:rPr>
              <a:t>Gradient Descent</a:t>
            </a:r>
            <a:r>
              <a:rPr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</a:rPr>
              <a:t> (SGD)</a:t>
            </a:r>
            <a:endParaRPr lang="zh-CN" altLang="zh-CN" sz="28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1586512"/>
            <a:ext cx="2895600" cy="603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350" y="3581400"/>
            <a:ext cx="3311324" cy="64238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6719" y="4255081"/>
            <a:ext cx="1156503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200"/>
              </a:spcAft>
            </a:pPr>
            <a:r>
              <a:rPr lang="zh-CN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Generally each parameter update in SGD is computed 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by </a:t>
            </a:r>
            <a:r>
              <a:rPr lang="zh-CN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a few training examples or a minibatch as opposed to a single example. The reason for this is twofold: </a:t>
            </a:r>
            <a:endParaRPr lang="en-US" altLang="zh-CN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T</a:t>
            </a:r>
            <a:r>
              <a:rPr lang="zh-CN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his reduces the variance in the parameter update and can lead to more stable convergence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This </a:t>
            </a:r>
            <a:r>
              <a:rPr lang="zh-CN" altLang="zh-CN" sz="1800" dirty="0">
                <a:solidFill>
                  <a:schemeClr val="tx1"/>
                </a:solidFill>
                <a:latin typeface="Arial" panose="020B0604020202020204" pitchFamily="34" charset="0"/>
              </a:rPr>
              <a:t>allows the computation to take advantage of highly optimized matrix operations that should be used in a well vectorized computation of the cost and gradient. A typical minibatch size is 256, although the optimal size of the minibatch can vary for different applications and architectures.</a:t>
            </a:r>
          </a:p>
        </p:txBody>
      </p:sp>
    </p:spTree>
    <p:extLst>
      <p:ext uri="{BB962C8B-B14F-4D97-AF65-F5344CB8AC3E}">
        <p14:creationId xmlns:p14="http://schemas.microsoft.com/office/powerpoint/2010/main" val="330596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BFB79-AB81-4584-93D3-259E0094EBD8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8205" y="1219200"/>
            <a:ext cx="11046407" cy="33528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>
              <a:defRPr/>
            </a:pPr>
            <a:r>
              <a:rPr lang="en-US" altLang="zh-CN" sz="2400" b="1" kern="0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ＭＳ Ｐゴシック" charset="0"/>
              </a:rPr>
              <a:t>References</a:t>
            </a:r>
            <a:endParaRPr lang="en-US" altLang="zh-CN" sz="2000" kern="0" dirty="0" smtClean="0">
              <a:solidFill>
                <a:schemeClr val="tx1"/>
              </a:solidFill>
            </a:endParaRPr>
          </a:p>
          <a:p>
            <a:pPr marL="342900" indent="-342900">
              <a:defRPr/>
            </a:pPr>
            <a:endParaRPr lang="en-US" altLang="zh-CN" sz="2000" kern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defRPr/>
            </a:pPr>
            <a:r>
              <a:rPr lang="zh-CN" altLang="en-US" sz="1800" dirty="0" smtClean="0">
                <a:solidFill>
                  <a:schemeClr val="tx1"/>
                </a:solidFill>
                <a:hlinkClick r:id="rId2"/>
              </a:rPr>
              <a:t>http</a:t>
            </a:r>
            <a:r>
              <a:rPr lang="zh-CN" altLang="en-US" sz="1800" dirty="0">
                <a:solidFill>
                  <a:schemeClr val="tx1"/>
                </a:solidFill>
                <a:hlinkClick r:id="rId2"/>
              </a:rPr>
              <a:t>://ufldl.stanford.edu/tutorial/supervised/OptimizationStochasticGradientDescent</a:t>
            </a:r>
            <a:r>
              <a:rPr lang="zh-CN" altLang="en-US" sz="1800" dirty="0" smtClean="0">
                <a:solidFill>
                  <a:schemeClr val="tx1"/>
                </a:solidFill>
                <a:hlinkClick r:id="rId2"/>
              </a:rPr>
              <a:t>/</a:t>
            </a:r>
            <a:endParaRPr lang="en-US" altLang="zh-CN" sz="1800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defRPr/>
            </a:pPr>
            <a:r>
              <a:rPr lang="en-US" altLang="zh-CN" sz="1800" dirty="0">
                <a:solidFill>
                  <a:schemeClr val="tx1"/>
                </a:solidFill>
                <a:hlinkClick r:id="rId3"/>
              </a:rPr>
              <a:t>http://</a:t>
            </a:r>
            <a:r>
              <a:rPr lang="en-US" altLang="zh-CN" sz="1800" dirty="0" smtClean="0">
                <a:solidFill>
                  <a:schemeClr val="tx1"/>
                </a:solidFill>
                <a:hlinkClick r:id="rId3"/>
              </a:rPr>
              <a:t>www.edvancer.in/logistic-regression-vs-decision-trees-vs-svm-part1/</a:t>
            </a:r>
            <a:endParaRPr lang="en-US" altLang="zh-CN" sz="1800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defRPr/>
            </a:pPr>
            <a:r>
              <a:rPr lang="en-US" altLang="zh-CN" sz="1800" dirty="0">
                <a:solidFill>
                  <a:schemeClr val="tx1"/>
                </a:solidFill>
                <a:hlinkClick r:id="rId4"/>
              </a:rPr>
              <a:t>http://www.edvancer.in/logistic-regression-vs-decision-trees-vs-svm-part2</a:t>
            </a:r>
            <a:r>
              <a:rPr lang="en-US" altLang="zh-CN" sz="1800" dirty="0" smtClean="0">
                <a:solidFill>
                  <a:schemeClr val="tx1"/>
                </a:solidFill>
                <a:hlinkClick r:id="rId4"/>
              </a:rPr>
              <a:t>/</a:t>
            </a:r>
            <a:endParaRPr lang="en-US" altLang="zh-CN" sz="1800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defRPr/>
            </a:pPr>
            <a:r>
              <a:rPr lang="en-US" altLang="zh-CN" sz="1800" dirty="0" smtClean="0">
                <a:solidFill>
                  <a:schemeClr val="tx1"/>
                </a:solidFill>
              </a:rPr>
              <a:t>DeepLearningSummerSchool2015, Vincent, machine learning</a:t>
            </a:r>
          </a:p>
          <a:p>
            <a:pPr marL="342900" indent="-342900">
              <a:defRPr/>
            </a:pPr>
            <a:endParaRPr lang="zh-CN" altLang="en-US" sz="1800" dirty="0">
              <a:solidFill>
                <a:schemeClr val="tx1"/>
              </a:solidFill>
            </a:endParaRPr>
          </a:p>
          <a:p>
            <a:pPr marL="342900" indent="-342900">
              <a:defRPr/>
            </a:pPr>
            <a:r>
              <a:rPr lang="zh-CN" altLang="en-US" sz="2000" kern="0" dirty="0" smtClean="0">
                <a:solidFill>
                  <a:schemeClr val="tx1"/>
                </a:solidFill>
              </a:rPr>
              <a:t> </a:t>
            </a:r>
            <a:endParaRPr lang="en-US" altLang="zh-CN" sz="2000" kern="0" dirty="0" smtClean="0">
              <a:solidFill>
                <a:schemeClr val="tx1"/>
              </a:solidFill>
            </a:endParaRPr>
          </a:p>
          <a:p>
            <a:pPr marL="342900" indent="-342900">
              <a:defRPr/>
            </a:pPr>
            <a:endParaRPr lang="en-US" altLang="zh-CN" sz="2000" kern="0" dirty="0" smtClean="0">
              <a:solidFill>
                <a:schemeClr val="tx1"/>
              </a:solidFill>
            </a:endParaRPr>
          </a:p>
          <a:p>
            <a:pPr marL="342900" indent="-342900">
              <a:defRPr/>
            </a:pPr>
            <a:r>
              <a:rPr lang="en-US" altLang="zh-CN" sz="2000" kern="0" dirty="0">
                <a:solidFill>
                  <a:schemeClr val="tx1"/>
                </a:solidFill>
              </a:rPr>
              <a:t>	</a:t>
            </a:r>
            <a:endParaRPr lang="en-US" altLang="zh-CN" sz="2000" kern="0" dirty="0" smtClean="0">
              <a:solidFill>
                <a:schemeClr val="tx1"/>
              </a:solidFill>
            </a:endParaRPr>
          </a:p>
          <a:p>
            <a:pPr marL="342900" indent="-342900">
              <a:defRPr/>
            </a:pPr>
            <a:r>
              <a:rPr lang="en-US" altLang="zh-CN" sz="2000" kern="0" dirty="0" smtClean="0">
                <a:solidFill>
                  <a:schemeClr val="tx1"/>
                </a:solidFill>
              </a:rPr>
              <a:t> </a:t>
            </a:r>
            <a:endParaRPr lang="en-US" altLang="zh-CN" sz="20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30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BFB79-AB81-4584-93D3-259E0094EBD8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38304" y="2133600"/>
            <a:ext cx="8684207" cy="14478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2000" b="1" kern="0" dirty="0" smtClean="0">
                <a:solidFill>
                  <a:schemeClr val="tx1"/>
                </a:solidFill>
              </a:rPr>
              <a:t>Basic concept of machine learning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2000" b="1" kern="0" dirty="0" smtClean="0">
                <a:solidFill>
                  <a:schemeClr val="bg1">
                    <a:lumMod val="65000"/>
                  </a:schemeClr>
                </a:solidFill>
              </a:rPr>
              <a:t>Support vector machine and linear regression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2000" b="1" kern="0" dirty="0" smtClean="0">
                <a:solidFill>
                  <a:schemeClr val="bg1">
                    <a:lumMod val="65000"/>
                  </a:schemeClr>
                </a:solidFill>
              </a:rPr>
              <a:t>Loss function, regularization and optimizer (SGD)</a:t>
            </a:r>
            <a:r>
              <a:rPr lang="en-US" altLang="zh-CN" sz="2000" kern="0" dirty="0">
                <a:solidFill>
                  <a:schemeClr val="tx1"/>
                </a:solidFill>
              </a:rPr>
              <a:t>	</a:t>
            </a:r>
            <a:endParaRPr lang="en-US" altLang="zh-CN" sz="2000" kern="0" dirty="0" smtClean="0">
              <a:solidFill>
                <a:schemeClr val="tx1"/>
              </a:solidFill>
            </a:endParaRPr>
          </a:p>
          <a:p>
            <a:pPr marL="342900" indent="-342900">
              <a:defRPr/>
            </a:pPr>
            <a:r>
              <a:rPr lang="en-US" altLang="zh-CN" sz="2000" kern="0" dirty="0" smtClean="0">
                <a:solidFill>
                  <a:schemeClr val="tx1"/>
                </a:solidFill>
              </a:rPr>
              <a:t> </a:t>
            </a:r>
            <a:endParaRPr lang="en-US" altLang="zh-CN" sz="2000" kern="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2176" y="1371600"/>
            <a:ext cx="8379785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altLang="zh-CN" sz="2800" b="1" dirty="0" smtClean="0">
                <a:solidFill>
                  <a:schemeClr val="accent1"/>
                </a:solidFill>
                <a:latin typeface="Calibri" panose="020F0502020204030204" pitchFamily="34" charset="0"/>
                <a:ea typeface="Cambria Math" panose="02040503050406030204" pitchFamily="18" charset="0"/>
              </a:rPr>
              <a:t>Outlines</a:t>
            </a:r>
            <a:endParaRPr lang="zh-CN" altLang="en-US" sz="28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24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BFB79-AB81-4584-93D3-259E0094EBD8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00" y="895788"/>
            <a:ext cx="4162511" cy="2625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212" y="753093"/>
            <a:ext cx="5029200" cy="28407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8212" y="3997844"/>
            <a:ext cx="4800600" cy="26819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713" y="3898873"/>
            <a:ext cx="4522350" cy="27809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9083236">
            <a:off x="890661" y="2161900"/>
            <a:ext cx="2824330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</a:rPr>
              <a:t>Recommendation</a:t>
            </a:r>
            <a:endParaRPr lang="zh-CN" altLang="en-US" sz="2400" b="1" i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9083236">
            <a:off x="7890319" y="4964792"/>
            <a:ext cx="2055913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</a:rPr>
              <a:t>Web Search </a:t>
            </a:r>
            <a:endParaRPr lang="zh-CN" altLang="en-US" sz="2400" b="1" i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9083236">
            <a:off x="6892653" y="1800908"/>
            <a:ext cx="2705852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</a:rPr>
              <a:t>Compute Vision</a:t>
            </a:r>
            <a:endParaRPr lang="zh-CN" altLang="en-US" sz="2400" b="1" i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9083236">
            <a:off x="1531133" y="4964791"/>
            <a:ext cx="2325874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</a:rPr>
              <a:t>Driverless Car</a:t>
            </a:r>
            <a:endParaRPr lang="zh-CN" altLang="en-US" sz="2400" b="1" i="1" dirty="0">
              <a:solidFill>
                <a:srgbClr val="C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7553" y="56142"/>
            <a:ext cx="4110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1"/>
                </a:solidFill>
                <a:latin typeface="Calibri" panose="020F0502020204030204" pitchFamily="34" charset="0"/>
                <a:ea typeface="Cambria Math" panose="02040503050406030204" pitchFamily="18" charset="0"/>
              </a:rPr>
              <a:t>Machine </a:t>
            </a: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pitchFamily="34" charset="0"/>
                <a:ea typeface="Cambria Math" panose="02040503050406030204" pitchFamily="18" charset="0"/>
              </a:rPr>
              <a:t>L</a:t>
            </a:r>
            <a:r>
              <a:rPr lang="en-US" altLang="zh-CN" sz="2400" b="1" dirty="0" smtClean="0">
                <a:solidFill>
                  <a:schemeClr val="accent1"/>
                </a:solidFill>
                <a:latin typeface="Calibri" panose="020F0502020204030204" pitchFamily="34" charset="0"/>
                <a:ea typeface="Cambria Math" panose="02040503050406030204" pitchFamily="18" charset="0"/>
              </a:rPr>
              <a:t>earning Applications</a:t>
            </a:r>
            <a:endParaRPr lang="zh-CN" altLang="en-US" sz="24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82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BFB79-AB81-4584-93D3-259E0094EBD8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65" y="3965985"/>
            <a:ext cx="4591679" cy="2571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65" y="792514"/>
            <a:ext cx="4579085" cy="27812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212" y="670280"/>
            <a:ext cx="4667162" cy="29034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9083236">
            <a:off x="1416458" y="1891195"/>
            <a:ext cx="3111919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</a:rPr>
              <a:t>Speech Recognition</a:t>
            </a:r>
            <a:endParaRPr lang="zh-CN" altLang="en-US" sz="2400" b="1" i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9083236">
            <a:off x="6980780" y="1859239"/>
            <a:ext cx="3207535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</a:rPr>
              <a:t>Question Answering</a:t>
            </a:r>
            <a:endParaRPr lang="zh-CN" altLang="en-US" sz="2400" b="1" i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9083236">
            <a:off x="1659101" y="5020823"/>
            <a:ext cx="2236414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</a:rPr>
              <a:t>Game Player</a:t>
            </a:r>
            <a:endParaRPr lang="zh-CN" altLang="en-US" sz="2400" b="1" i="1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2" y="3965986"/>
            <a:ext cx="4572000" cy="257134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79412" y="90843"/>
            <a:ext cx="4110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1"/>
                </a:solidFill>
                <a:latin typeface="Calibri" panose="020F0502020204030204" pitchFamily="34" charset="0"/>
                <a:ea typeface="Cambria Math" panose="02040503050406030204" pitchFamily="18" charset="0"/>
              </a:rPr>
              <a:t>Machine </a:t>
            </a: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pitchFamily="34" charset="0"/>
                <a:ea typeface="Cambria Math" panose="02040503050406030204" pitchFamily="18" charset="0"/>
              </a:rPr>
              <a:t>L</a:t>
            </a:r>
            <a:r>
              <a:rPr lang="en-US" altLang="zh-CN" sz="2400" b="1" dirty="0" smtClean="0">
                <a:solidFill>
                  <a:schemeClr val="accent1"/>
                </a:solidFill>
                <a:latin typeface="Calibri" panose="020F0502020204030204" pitchFamily="34" charset="0"/>
                <a:ea typeface="Cambria Math" panose="02040503050406030204" pitchFamily="18" charset="0"/>
              </a:rPr>
              <a:t>earning Applications</a:t>
            </a:r>
            <a:endParaRPr lang="zh-CN" altLang="en-US" sz="24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9083236">
            <a:off x="7285581" y="5020822"/>
            <a:ext cx="3207535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C00000"/>
                </a:solidFill>
              </a:rPr>
              <a:t>Smart </a:t>
            </a:r>
            <a:r>
              <a:rPr lang="en-US" altLang="zh-CN" sz="2400" b="1" i="1" dirty="0" err="1" smtClean="0">
                <a:solidFill>
                  <a:srgbClr val="C00000"/>
                </a:solidFill>
              </a:rPr>
              <a:t>Heathcare</a:t>
            </a:r>
            <a:endParaRPr lang="zh-CN" altLang="en-US" sz="24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01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BFB79-AB81-4584-93D3-259E0094EBD8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732176" y="1785733"/>
            <a:ext cx="10772436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Supervised learning: Not only provide sets of raw data, but we also give the feature set required by the machine to easily classify different patterns. </a:t>
            </a:r>
          </a:p>
          <a:p>
            <a:pPr>
              <a:spcAft>
                <a:spcPts val="1800"/>
              </a:spcAft>
            </a:pP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      </a:t>
            </a:r>
            <a:r>
              <a:rPr lang="en-US" altLang="zh-CN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eg</a:t>
            </a:r>
            <a:r>
              <a:rPr lang="en-US" altLang="zh-CN" dirty="0" smtClean="0">
                <a:solidFill>
                  <a:schemeClr val="tx1"/>
                </a:solidFill>
                <a:latin typeface="Calibri" panose="020F0502020204030204" pitchFamily="34" charset="0"/>
              </a:rPr>
              <a:t>. classification</a:t>
            </a: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n-US" altLang="zh-CN" dirty="0" smtClean="0">
                <a:solidFill>
                  <a:schemeClr val="tx1"/>
                </a:solidFill>
                <a:latin typeface="Calibri" panose="020F0502020204030204" pitchFamily="34" charset="0"/>
              </a:rPr>
              <a:t>regression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  <a:latin typeface="Calibri" panose="020F0502020204030204" pitchFamily="34" charset="0"/>
              </a:rPr>
              <a:t>Unsupervised learning:  Large sets </a:t>
            </a: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of data that we give as an input to the machine to </a:t>
            </a:r>
            <a:r>
              <a:rPr lang="en-US" altLang="zh-CN" dirty="0" smtClean="0">
                <a:solidFill>
                  <a:schemeClr val="tx1"/>
                </a:solidFill>
                <a:latin typeface="Calibri" panose="020F0502020204030204" pitchFamily="34" charset="0"/>
              </a:rPr>
              <a:t>analyze</a:t>
            </a: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</a:rPr>
              <a:t>, has not been labelled anyhow. The machine will see all the data and will itself find </a:t>
            </a:r>
            <a:r>
              <a:rPr lang="en-US" altLang="zh-CN" dirty="0" smtClean="0">
                <a:solidFill>
                  <a:schemeClr val="tx1"/>
                </a:solidFill>
                <a:latin typeface="Calibri" panose="020F0502020204030204" pitchFamily="34" charset="0"/>
              </a:rPr>
              <a:t>patterns.  </a:t>
            </a:r>
          </a:p>
          <a:p>
            <a:pPr>
              <a:spcAft>
                <a:spcPts val="1800"/>
              </a:spcAft>
            </a:pPr>
            <a:r>
              <a:rPr lang="en-US" altLang="zh-CN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  </a:t>
            </a:r>
            <a:r>
              <a:rPr lang="en-US" altLang="zh-CN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eg</a:t>
            </a:r>
            <a:r>
              <a:rPr lang="en-US" altLang="zh-CN" dirty="0" smtClean="0">
                <a:solidFill>
                  <a:schemeClr val="tx1"/>
                </a:solidFill>
                <a:latin typeface="Calibri" panose="020F0502020204030204" pitchFamily="34" charset="0"/>
              </a:rPr>
              <a:t>. clustering, association analysis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7765" y="1010375"/>
            <a:ext cx="8379785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altLang="zh-CN" sz="2800" b="1" dirty="0" smtClean="0">
                <a:solidFill>
                  <a:schemeClr val="accent1"/>
                </a:solidFill>
                <a:latin typeface="Calibri" panose="020F0502020204030204" pitchFamily="34" charset="0"/>
                <a:ea typeface="Cambria Math" panose="02040503050406030204" pitchFamily="18" charset="0"/>
              </a:rPr>
              <a:t>Supervised Learning and Unsupervised Learning</a:t>
            </a:r>
            <a:endParaRPr lang="zh-CN" altLang="en-US" sz="28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8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BFB79-AB81-4584-93D3-259E0094EBD8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54" y="1295400"/>
            <a:ext cx="7276618" cy="41529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3354" y="671810"/>
            <a:ext cx="60792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</a:rPr>
              <a:t>Machine learning tasks (problem types)</a:t>
            </a:r>
            <a:endParaRPr lang="zh-CN" altLang="en-US" sz="28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59265" y="1524000"/>
            <a:ext cx="449421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Training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: we </a:t>
            </a:r>
            <a:r>
              <a:rPr lang="en-US" altLang="zh-CN" sz="2400" dirty="0">
                <a:solidFill>
                  <a:srgbClr val="008100"/>
                </a:solidFill>
                <a:latin typeface="Calibri" panose="020F0502020204030204" pitchFamily="34" charset="0"/>
              </a:rPr>
              <a:t>learn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a predictive function </a:t>
            </a:r>
            <a:r>
              <a:rPr lang="en-US" altLang="zh-CN" sz="2400" i="1" dirty="0" err="1">
                <a:solidFill>
                  <a:srgbClr val="FF0000"/>
                </a:solidFill>
                <a:latin typeface="Calibri" panose="020F0502020204030204" pitchFamily="34" charset="0"/>
              </a:rPr>
              <a:t>f</a:t>
            </a:r>
            <a:r>
              <a:rPr lang="en-US" altLang="zh-CN" sz="1600" i="1" dirty="0" err="1">
                <a:solidFill>
                  <a:srgbClr val="FF0000"/>
                </a:solidFill>
                <a:latin typeface="Calibri" panose="020F0502020204030204" pitchFamily="34" charset="0"/>
              </a:rPr>
              <a:t>θ</a:t>
            </a:r>
            <a:r>
              <a:rPr lang="en-US" altLang="zh-CN" sz="1600" i="1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by optimizing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it so that it predicts well on </a:t>
            </a:r>
            <a:r>
              <a:rPr lang="en-US" altLang="zh-CN" sz="2400" dirty="0">
                <a:solidFill>
                  <a:srgbClr val="008100"/>
                </a:solidFill>
                <a:latin typeface="Calibri" panose="020F0502020204030204" pitchFamily="34" charset="0"/>
              </a:rPr>
              <a:t>the training set</a:t>
            </a:r>
            <a:r>
              <a:rPr lang="en-US" altLang="zh-CN" sz="2400" dirty="0" smtClean="0">
                <a:solidFill>
                  <a:srgbClr val="008100"/>
                </a:solidFill>
                <a:latin typeface="Calibri" panose="020F0502020204030204" pitchFamily="34" charset="0"/>
              </a:rPr>
              <a:t>.</a:t>
            </a:r>
          </a:p>
          <a:p>
            <a:endParaRPr lang="en-US" altLang="zh-CN" sz="2400" dirty="0">
              <a:solidFill>
                <a:srgbClr val="008100"/>
              </a:solidFill>
              <a:latin typeface="Calibri" panose="020F0502020204030204" pitchFamily="34" charset="0"/>
            </a:endParaRPr>
          </a:p>
          <a:p>
            <a:r>
              <a:rPr lang="en-US" altLang="zh-CN" sz="2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Use </a:t>
            </a:r>
            <a:r>
              <a:rPr lang="en-US" altLang="zh-CN" sz="2400" dirty="0">
                <a:solidFill>
                  <a:srgbClr val="0000FF"/>
                </a:solidFill>
                <a:latin typeface="Calibri" panose="020F0502020204030204" pitchFamily="34" charset="0"/>
              </a:rPr>
              <a:t>for prediction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: we can then </a:t>
            </a:r>
            <a:r>
              <a:rPr lang="en-US" altLang="zh-CN" sz="2400" dirty="0">
                <a:solidFill>
                  <a:srgbClr val="008100"/>
                </a:solidFill>
                <a:latin typeface="Calibri" panose="020F0502020204030204" pitchFamily="34" charset="0"/>
              </a:rPr>
              <a:t>use </a:t>
            </a:r>
            <a:r>
              <a:rPr lang="en-US" altLang="zh-CN" sz="2400" i="1" dirty="0" err="1">
                <a:solidFill>
                  <a:srgbClr val="FF0000"/>
                </a:solidFill>
                <a:latin typeface="Calibri" panose="020F0502020204030204" pitchFamily="34" charset="0"/>
              </a:rPr>
              <a:t>f</a:t>
            </a:r>
            <a:r>
              <a:rPr lang="en-US" altLang="zh-CN" sz="1600" i="1" dirty="0" err="1">
                <a:solidFill>
                  <a:srgbClr val="FF0000"/>
                </a:solidFill>
                <a:latin typeface="Calibri" panose="020F0502020204030204" pitchFamily="34" charset="0"/>
              </a:rPr>
              <a:t>θ</a:t>
            </a:r>
            <a:r>
              <a:rPr lang="en-US" altLang="zh-CN" sz="1600" i="1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8100"/>
                </a:solidFill>
                <a:latin typeface="Calibri" panose="020F0502020204030204" pitchFamily="34" charset="0"/>
              </a:rPr>
              <a:t>on new </a:t>
            </a:r>
            <a:r>
              <a:rPr lang="en-US" altLang="zh-CN" sz="2000" dirty="0">
                <a:solidFill>
                  <a:srgbClr val="008100"/>
                </a:solidFill>
                <a:latin typeface="Calibri" panose="020F0502020204030204" pitchFamily="34" charset="0"/>
              </a:rPr>
              <a:t>(test) </a:t>
            </a:r>
            <a:r>
              <a:rPr lang="en-US" altLang="zh-CN" sz="2400" dirty="0">
                <a:solidFill>
                  <a:srgbClr val="008100"/>
                </a:solidFill>
                <a:latin typeface="Calibri" panose="020F0502020204030204" pitchFamily="34" charset="0"/>
              </a:rPr>
              <a:t>inputs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that were not part of the training set</a:t>
            </a:r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7583065" y="1295400"/>
            <a:ext cx="76200" cy="3962400"/>
          </a:xfrm>
          <a:prstGeom prst="line">
            <a:avLst/>
          </a:prstGeom>
          <a:noFill/>
          <a:ln w="19050">
            <a:solidFill>
              <a:srgbClr val="00B050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703580" y="5702004"/>
            <a:ext cx="106962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00000"/>
                </a:solidFill>
                <a:latin typeface="Calibri" panose="020F0502020204030204" pitchFamily="34" charset="0"/>
              </a:rPr>
              <a:t>The GOAL of learning is NOT to learn perfectly (memorize) the training 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00000"/>
                </a:solidFill>
                <a:latin typeface="Calibri" panose="020F0502020204030204" pitchFamily="34" charset="0"/>
              </a:rPr>
              <a:t>What’s important is the ability for the predictor </a:t>
            </a:r>
            <a:r>
              <a:rPr lang="en-US" altLang="zh-CN" dirty="0" smtClean="0">
                <a:solidFill>
                  <a:srgbClr val="C00000"/>
                </a:solidFill>
                <a:latin typeface="Calibri" panose="020F0502020204030204" pitchFamily="34" charset="0"/>
              </a:rPr>
              <a:t>to generalize </a:t>
            </a:r>
            <a:r>
              <a:rPr lang="en-US" altLang="zh-CN" dirty="0">
                <a:solidFill>
                  <a:srgbClr val="C00000"/>
                </a:solidFill>
                <a:latin typeface="Calibri" panose="020F0502020204030204" pitchFamily="34" charset="0"/>
              </a:rPr>
              <a:t>well on new (future) cases.</a:t>
            </a:r>
            <a:endParaRPr lang="zh-CN" altLang="en-US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13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BFB79-AB81-4584-93D3-259E0094EBD8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42" y="991278"/>
            <a:ext cx="7467600" cy="557305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167161" y="990600"/>
            <a:ext cx="404976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8100"/>
                </a:solidFill>
                <a:latin typeface="Calibri" panose="020F0502020204030204" pitchFamily="34" charset="0"/>
              </a:rPr>
              <a:t>Problem dimensions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• Number of examples: </a:t>
            </a: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n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(sometimes several millions</a:t>
            </a:r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• Input dimensionality: </a:t>
            </a: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d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number of input features characterizing each example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(often 100 to 1000, sometimes 10000 or much more</a:t>
            </a:r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• Target dimensionality ex. number of classes </a:t>
            </a: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m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(often small, sometimes huge</a:t>
            </a:r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9227" y="572526"/>
            <a:ext cx="5865185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200" kern="120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altLang="zh-CN" sz="2800" b="1" dirty="0" smtClean="0">
                <a:solidFill>
                  <a:schemeClr val="accent1"/>
                </a:solidFill>
                <a:latin typeface="Calibri" panose="020F0502020204030204" pitchFamily="34" charset="0"/>
                <a:ea typeface="Cambria Math" panose="02040503050406030204" pitchFamily="18" charset="0"/>
              </a:rPr>
              <a:t>An example of supervised learning</a:t>
            </a:r>
            <a:endParaRPr lang="zh-CN" altLang="en-US" sz="28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48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7BFB79-AB81-4584-93D3-259E0094EBD8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252376" y="685800"/>
            <a:ext cx="11709436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</a:rPr>
              <a:t>Turning an example into </a:t>
            </a:r>
            <a:r>
              <a:rPr lang="en-US" altLang="zh-CN" sz="28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an input vector.</a:t>
            </a:r>
            <a:endParaRPr lang="en-US" altLang="zh-CN" sz="2800" b="1" dirty="0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r>
              <a:rPr lang="en-US" altLang="zh-CN" sz="2800" dirty="0">
                <a:solidFill>
                  <a:srgbClr val="008100"/>
                </a:solidFill>
                <a:latin typeface="Calibri" panose="020F0502020204030204" pitchFamily="34" charset="0"/>
              </a:rPr>
              <a:t>Raw input representation</a:t>
            </a:r>
            <a:r>
              <a:rPr lang="en-US" altLang="zh-CN" sz="2800" dirty="0" smtClean="0">
                <a:solidFill>
                  <a:srgbClr val="008100"/>
                </a:solidFill>
                <a:latin typeface="Calibri" panose="020F0502020204030204" pitchFamily="34" charset="0"/>
              </a:rPr>
              <a:t>:</a:t>
            </a:r>
          </a:p>
          <a:p>
            <a:r>
              <a:rPr lang="en-US" altLang="zh-CN" sz="2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x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= (0, 0, ..., 54, 120, ..., 0, </a:t>
            </a:r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0)                                                </a:t>
            </a:r>
            <a:r>
              <a:rPr lang="en-US" altLang="zh-CN" sz="2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x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= (125, 125, ..., 250, </a:t>
            </a:r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...)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en-US" altLang="zh-CN" sz="24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altLang="zh-CN" sz="2800" dirty="0">
                <a:solidFill>
                  <a:srgbClr val="008100"/>
                </a:solidFill>
                <a:latin typeface="Calibri" panose="020F0502020204030204" pitchFamily="34" charset="0"/>
              </a:rPr>
              <a:t>OR some preprocessed representation:</a:t>
            </a:r>
          </a:p>
          <a:p>
            <a:r>
              <a:rPr lang="en-US" altLang="zh-CN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x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= (, , , , </a:t>
            </a:r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....)</a:t>
            </a:r>
          </a:p>
          <a:p>
            <a:endParaRPr lang="en-US" altLang="zh-CN" sz="24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altLang="zh-CN" sz="24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altLang="zh-CN" sz="24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Bag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of words for «</a:t>
            </a:r>
            <a:r>
              <a:rPr lang="en-US" altLang="zh-CN" sz="2400" dirty="0">
                <a:solidFill>
                  <a:srgbClr val="0000FF"/>
                </a:solidFill>
                <a:latin typeface="Calibri" panose="020F0502020204030204" pitchFamily="34" charset="0"/>
              </a:rPr>
              <a:t>The cat jumped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»: </a:t>
            </a:r>
            <a:r>
              <a:rPr lang="en-US" altLang="zh-CN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x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= (... 0... ,0,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, ...0... ,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, 0, 0, ...., 0, 0,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, 0, ...0</a:t>
            </a:r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...)</a:t>
            </a:r>
          </a:p>
          <a:p>
            <a:endParaRPr lang="en-US" altLang="zh-CN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altLang="zh-CN" sz="2800" dirty="0" smtClean="0">
                <a:solidFill>
                  <a:srgbClr val="008100"/>
                </a:solidFill>
                <a:latin typeface="Calibri" panose="020F0502020204030204" pitchFamily="34" charset="0"/>
              </a:rPr>
              <a:t>OR </a:t>
            </a:r>
            <a:r>
              <a:rPr lang="en-US" altLang="zh-CN" sz="2800" dirty="0">
                <a:solidFill>
                  <a:srgbClr val="008100"/>
                </a:solidFill>
                <a:latin typeface="Calibri" panose="020F0502020204030204" pitchFamily="34" charset="0"/>
              </a:rPr>
              <a:t>vector of hand-engineered features: </a:t>
            </a:r>
            <a:r>
              <a:rPr lang="en-US" altLang="zh-CN" sz="2800" dirty="0" smtClean="0">
                <a:solidFill>
                  <a:srgbClr val="008100"/>
                </a:solidFill>
                <a:latin typeface="Calibri" panose="020F0502020204030204" pitchFamily="34" charset="0"/>
              </a:rPr>
              <a:t>   </a:t>
            </a:r>
            <a:r>
              <a:rPr lang="en-US" altLang="zh-CN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x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</a:rPr>
              <a:t>= (feature 1, ... , feature d)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991" y="1219200"/>
            <a:ext cx="1319760" cy="146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812" y="2393300"/>
            <a:ext cx="5372150" cy="11445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26" y="3801716"/>
            <a:ext cx="8730722" cy="1144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 flipH="1">
            <a:off x="3838943" y="1676400"/>
            <a:ext cx="991137" cy="152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3335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8380412" y="1923926"/>
            <a:ext cx="190449" cy="5144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3335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1827212" y="3283936"/>
            <a:ext cx="1524000" cy="3736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33358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9479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13.625;27.25;40.125;53.75;67.375;81.125;94.75;108.375;121.25;"/>
  <p:tag name="VCT-BULLETVISIBILITY" val="G***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4.07.2011 08:49:41"/>
  <p:tag name="VCTMASTER" val="IBM2009"/>
  <p:tag name="VCT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Stamp"/>
  <p:tag name="DATE" val="30.08.2011 19:21:3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TopStpCtr"/>
  <p:tag name="DATE" val="30.08.2011 19:21:33"/>
  <p:tag name="VCT_BEGINID" val="1037"/>
  <p:tag name="VCT_ENDID" val="103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BtmStpCtr"/>
  <p:tag name="DATE" val="30.08.2011 19:21:33"/>
  <p:tag name="VCT_BEGINID" val="1037"/>
  <p:tag name="VCT_ENDID" val="1037"/>
</p:tagLst>
</file>

<file path=ppt/theme/theme1.xml><?xml version="1.0" encoding="utf-8"?>
<a:theme xmlns:a="http://schemas.openxmlformats.org/drawingml/2006/main" name="January 2013">
  <a:themeElements>
    <a:clrScheme name="IBM 2014-02-14">
      <a:dk1>
        <a:srgbClr val="000000"/>
      </a:dk1>
      <a:lt1>
        <a:srgbClr val="FFFFFF"/>
      </a:lt1>
      <a:dk2>
        <a:srgbClr val="00B2EF"/>
      </a:dk2>
      <a:lt2>
        <a:srgbClr val="D5DFE3"/>
      </a:lt2>
      <a:accent1>
        <a:srgbClr val="00649D"/>
      </a:accent1>
      <a:accent2>
        <a:srgbClr val="F04E37"/>
      </a:accent2>
      <a:accent3>
        <a:srgbClr val="8CC640"/>
      </a:accent3>
      <a:accent4>
        <a:srgbClr val="AB1A86"/>
      </a:accent4>
      <a:accent5>
        <a:srgbClr val="00A6A0"/>
      </a:accent5>
      <a:accent6>
        <a:srgbClr val="F19027"/>
      </a:accent6>
      <a:hlink>
        <a:srgbClr val="00649D"/>
      </a:hlink>
      <a:folHlink>
        <a:srgbClr val="AB1A86"/>
      </a:folHlink>
    </a:clrScheme>
    <a:fontScheme name="January 201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nuary 2013 1">
        <a:dk1>
          <a:srgbClr val="000000"/>
        </a:dk1>
        <a:lt1>
          <a:srgbClr val="FFFFFF"/>
        </a:lt1>
        <a:dk2>
          <a:srgbClr val="00B2EF"/>
        </a:dk2>
        <a:lt2>
          <a:srgbClr val="808080"/>
        </a:lt2>
        <a:accent1>
          <a:srgbClr val="83D1F5"/>
        </a:accent1>
        <a:accent2>
          <a:srgbClr val="00A6A0"/>
        </a:accent2>
        <a:accent3>
          <a:srgbClr val="FFFFFF"/>
        </a:accent3>
        <a:accent4>
          <a:srgbClr val="000000"/>
        </a:accent4>
        <a:accent5>
          <a:srgbClr val="C1E5F9"/>
        </a:accent5>
        <a:accent6>
          <a:srgbClr val="009691"/>
        </a:accent6>
        <a:hlink>
          <a:srgbClr val="00B2EF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7_10 September 2009">
  <a:themeElements>
    <a:clrScheme name="4_10 September 2009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009999"/>
      </a:accent2>
      <a:accent3>
        <a:srgbClr val="FFFFFF"/>
      </a:accent3>
      <a:accent4>
        <a:srgbClr val="000000"/>
      </a:accent4>
      <a:accent5>
        <a:srgbClr val="BEC4FD"/>
      </a:accent5>
      <a:accent6>
        <a:srgbClr val="008A8A"/>
      </a:accent6>
      <a:hlink>
        <a:srgbClr val="7889FB"/>
      </a:hlink>
      <a:folHlink>
        <a:srgbClr val="9900CC"/>
      </a:folHlink>
    </a:clrScheme>
    <a:fontScheme name="4_10 September 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0">
          <a:gsLst>
            <a:gs pos="11000">
              <a:srgbClr val="336699"/>
            </a:gs>
            <a:gs pos="0">
              <a:srgbClr val="577AC1">
                <a:alpha val="89000"/>
              </a:srgbClr>
            </a:gs>
            <a:gs pos="77000">
              <a:srgbClr val="D4DEFF"/>
            </a:gs>
            <a:gs pos="73000">
              <a:srgbClr val="D4DEFF"/>
            </a:gs>
            <a:gs pos="100000">
              <a:schemeClr val="bg1"/>
            </a:gs>
          </a:gsLst>
          <a:lin ang="16200000" scaled="1"/>
          <a:tileRect/>
        </a:gradFill>
        <a:ln w="19050">
          <a:noFill/>
        </a:ln>
        <a:effectLst/>
        <a:extLst/>
      </a:spPr>
      <a:bodyPr/>
      <a:lstStyle>
        <a:defPPr algn="ctr">
          <a:lnSpc>
            <a:spcPct val="80000"/>
          </a:lnSpc>
          <a:spcBef>
            <a:spcPct val="50000"/>
          </a:spcBef>
          <a:buClr>
            <a:srgbClr val="4D4D4D"/>
          </a:buClr>
          <a:tabLst>
            <a:tab pos="0" algn="l"/>
            <a:tab pos="447675" algn="l"/>
            <a:tab pos="896938" algn="l"/>
            <a:tab pos="1346200" algn="l"/>
            <a:tab pos="1795463" algn="l"/>
            <a:tab pos="2244725" algn="l"/>
            <a:tab pos="2693988" algn="l"/>
            <a:tab pos="3143250" algn="l"/>
            <a:tab pos="3592513" algn="l"/>
            <a:tab pos="4041775" algn="l"/>
            <a:tab pos="4491038" algn="l"/>
            <a:tab pos="4940300" algn="l"/>
            <a:tab pos="5389563" algn="l"/>
            <a:tab pos="5838825" algn="l"/>
            <a:tab pos="6288088" algn="l"/>
            <a:tab pos="6737350" algn="l"/>
            <a:tab pos="7186613" algn="l"/>
            <a:tab pos="7635875" algn="l"/>
            <a:tab pos="8085138" algn="l"/>
            <a:tab pos="8534400" algn="l"/>
            <a:tab pos="8983663" algn="l"/>
          </a:tabLst>
          <a:defRPr sz="1600" b="1">
            <a:solidFill>
              <a:srgbClr val="0000FF"/>
            </a:solidFill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IBM2009">
  <a:themeElements>
    <a:clrScheme name="3_IBM2009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9999"/>
      </a:accent1>
      <a:accent2>
        <a:srgbClr val="71BFA7"/>
      </a:accent2>
      <a:accent3>
        <a:srgbClr val="FFFFFF"/>
      </a:accent3>
      <a:accent4>
        <a:srgbClr val="000000"/>
      </a:accent4>
      <a:accent5>
        <a:srgbClr val="AACACA"/>
      </a:accent5>
      <a:accent6>
        <a:srgbClr val="66AD97"/>
      </a:accent6>
      <a:hlink>
        <a:srgbClr val="7889FB"/>
      </a:hlink>
      <a:folHlink>
        <a:srgbClr val="9900CC"/>
      </a:folHlink>
    </a:clrScheme>
    <a:fontScheme name="3_IBM2009">
      <a:majorFont>
        <a:latin typeface="Arial"/>
        <a:ea typeface="MS PGothic"/>
        <a:cs typeface="Arial"/>
      </a:majorFont>
      <a:minorFont>
        <a:latin typeface="Arial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IBM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9999"/>
        </a:accent1>
        <a:accent2>
          <a:srgbClr val="71BFA7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66AD97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0 September 2009">
  <a:themeElements>
    <a:clrScheme name="10 September 2009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009999"/>
      </a:accent2>
      <a:accent3>
        <a:srgbClr val="FFFFFF"/>
      </a:accent3>
      <a:accent4>
        <a:srgbClr val="000000"/>
      </a:accent4>
      <a:accent5>
        <a:srgbClr val="BEC4FD"/>
      </a:accent5>
      <a:accent6>
        <a:srgbClr val="008A8A"/>
      </a:accent6>
      <a:hlink>
        <a:srgbClr val="7889FB"/>
      </a:hlink>
      <a:folHlink>
        <a:srgbClr val="9900CC"/>
      </a:folHlink>
    </a:clrScheme>
    <a:fontScheme name="10 September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77382</TotalTime>
  <Words>1367</Words>
  <Application>Microsoft Office PowerPoint</Application>
  <PresentationFormat>Custom</PresentationFormat>
  <Paragraphs>215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29</vt:i4>
      </vt:variant>
    </vt:vector>
  </HeadingPairs>
  <TitlesOfParts>
    <vt:vector size="44" baseType="lpstr">
      <vt:lpstr>MathJax_Main</vt:lpstr>
      <vt:lpstr>MathJax_Math</vt:lpstr>
      <vt:lpstr>ＭＳ Ｐゴシック</vt:lpstr>
      <vt:lpstr>ＭＳ Ｐゴシック</vt:lpstr>
      <vt:lpstr>Arial</vt:lpstr>
      <vt:lpstr>Calibri</vt:lpstr>
      <vt:lpstr>Cambria Math</vt:lpstr>
      <vt:lpstr>Corbel</vt:lpstr>
      <vt:lpstr>Helvetica</vt:lpstr>
      <vt:lpstr>Wingdings</vt:lpstr>
      <vt:lpstr>January 2013</vt:lpstr>
      <vt:lpstr>7_10 September 2009</vt:lpstr>
      <vt:lpstr>3_IBM2009</vt:lpstr>
      <vt:lpstr>Office Theme</vt:lpstr>
      <vt:lpstr>10 September 2009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Presentations: Smart Planet Template</dc:title>
  <dc:creator>krisbiron</dc:creator>
  <cp:lastModifiedBy>ADMINIBM</cp:lastModifiedBy>
  <cp:revision>2543</cp:revision>
  <cp:lastPrinted>2015-04-13T21:14:22Z</cp:lastPrinted>
  <dcterms:created xsi:type="dcterms:W3CDTF">2009-05-28T20:28:13Z</dcterms:created>
  <dcterms:modified xsi:type="dcterms:W3CDTF">2016-05-12T04:17:03Z</dcterms:modified>
</cp:coreProperties>
</file>